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73" r:id="rId6"/>
  </p:sldIdLst>
  <p:sldSz cx="6858000" cy="9217025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3399"/>
    <a:srgbClr val="FF5050"/>
    <a:srgbClr val="FDE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5244" autoAdjust="0"/>
  </p:normalViewPr>
  <p:slideViewPr>
    <p:cSldViewPr snapToGrid="0" snapToObjects="1">
      <p:cViewPr>
        <p:scale>
          <a:sx n="125" d="100"/>
          <a:sy n="125" d="100"/>
        </p:scale>
        <p:origin x="2016" y="-1788"/>
      </p:cViewPr>
      <p:guideLst>
        <p:guide orient="horz" pos="290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ABFA7960-8EC0-814F-A8F5-04A7C2FCD73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8298528-8E5A-3D44-BDD0-368448408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1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82CD3FCD-66D4-B243-8D5E-DF55358EDFA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16125" y="744538"/>
            <a:ext cx="27749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5347A3FA-8A16-454C-98BB-9A7F5455C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80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16125" y="744538"/>
            <a:ext cx="27749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治療開始後副作用確認</a:t>
            </a:r>
            <a:r>
              <a:rPr kumimoji="1" lang="en-US" altLang="ja-JP" dirty="0"/>
              <a:t>(</a:t>
            </a:r>
            <a:r>
              <a:rPr kumimoji="1" lang="ja-JP" altLang="en-US" dirty="0"/>
              <a:t>副作用の確認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1178">
              <a:defRPr/>
            </a:pPr>
            <a:fld id="{5347A3FA-8A16-454C-98BB-9A7F5455C7B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461178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8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63254"/>
            <a:ext cx="5829300" cy="19756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222981"/>
            <a:ext cx="4800600" cy="2355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0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1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8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2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5EB9-9EA7-324D-BB88-5E82F853D99A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6014-7A7E-4E47-B3A1-346356BEB691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9111"/>
            <a:ext cx="1543050" cy="786434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9111"/>
            <a:ext cx="4514850" cy="786434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80E-98D3-404A-9911-5DCE6EFB38D3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1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AF0-F858-704C-9086-E9062B0EE487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922794"/>
            <a:ext cx="5829300" cy="1830604"/>
          </a:xfrm>
        </p:spPr>
        <p:txBody>
          <a:bodyPr anchor="t"/>
          <a:lstStyle>
            <a:lvl1pPr algn="l">
              <a:defRPr sz="297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906569"/>
            <a:ext cx="5829300" cy="2016224"/>
          </a:xfrm>
        </p:spPr>
        <p:txBody>
          <a:bodyPr anchor="b"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340203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7641-DD7A-2D4E-BA5B-C2B2AF23BEC9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3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094D-3A7F-F64C-8F76-C6C33D346551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63164"/>
            <a:ext cx="303014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22992"/>
            <a:ext cx="303014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63164"/>
            <a:ext cx="303133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922992"/>
            <a:ext cx="303133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2FC8-03ED-924D-AB04-F9D18EDEA5B5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61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1242-9075-1D4A-92E3-F5A45797B5B4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6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E010-C256-0C46-BF60-1816EC8682A8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5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6974"/>
            <a:ext cx="2256235" cy="1561774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6976"/>
            <a:ext cx="3833812" cy="7866475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28750"/>
            <a:ext cx="2256235" cy="6304702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EAA-5225-4849-BADE-854A9AA34FCC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73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51918"/>
            <a:ext cx="4114800" cy="761685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23558"/>
            <a:ext cx="4114800" cy="5530215"/>
          </a:xfrm>
        </p:spPr>
        <p:txBody>
          <a:bodyPr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213603"/>
            <a:ext cx="4114800" cy="1081720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EFA1-B3F3-2D4B-9E51-73BA44DA2D13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8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9108"/>
            <a:ext cx="6172200" cy="153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50641"/>
            <a:ext cx="6172200" cy="608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7B5C-D70F-5E4C-BECC-CC3B2605B1DC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542819"/>
            <a:ext cx="21717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8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340203" rtl="0" eaLnBrk="1" latinLnBrk="0" hangingPunct="1">
        <a:spcBef>
          <a:spcPct val="0"/>
        </a:spcBef>
        <a:buNone/>
        <a:defRPr kumimoji="1"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152" indent="-255152" algn="l" defTabSz="340203" rtl="0" eaLnBrk="1" latinLnBrk="0" hangingPunct="1">
        <a:spcBef>
          <a:spcPct val="20000"/>
        </a:spcBef>
        <a:buFont typeface="Arial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52829" indent="-212627" algn="l" defTabSz="340203" rtl="0" eaLnBrk="1" latinLnBrk="0" hangingPunct="1">
        <a:spcBef>
          <a:spcPct val="20000"/>
        </a:spcBef>
        <a:buFont typeface="Arial"/>
        <a:buChar char="–"/>
        <a:defRPr kumimoji="1"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340203" rtl="0" eaLnBrk="1" latinLnBrk="0" hangingPunct="1">
        <a:spcBef>
          <a:spcPct val="20000"/>
        </a:spcBef>
        <a:buFont typeface="Arial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340203" rtl="0" eaLnBrk="1" latinLnBrk="0" hangingPunct="1">
        <a:spcBef>
          <a:spcPct val="20000"/>
        </a:spcBef>
        <a:buFont typeface="Arial"/>
        <a:buChar char="–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340203" rtl="0" eaLnBrk="1" latinLnBrk="0" hangingPunct="1">
        <a:spcBef>
          <a:spcPct val="20000"/>
        </a:spcBef>
        <a:buFont typeface="Arial"/>
        <a:buChar char="»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40905" y="209655"/>
            <a:ext cx="6578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免疫チェックポイント阻害</a:t>
            </a:r>
            <a:r>
              <a:rPr lang="ja-JP" altLang="en-US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薬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適正使用のための施設間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情報連絡書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63162"/>
              </p:ext>
            </p:extLst>
          </p:nvPr>
        </p:nvGraphicFramePr>
        <p:xfrm>
          <a:off x="41372" y="8613124"/>
          <a:ext cx="6778998" cy="396000"/>
        </p:xfrm>
        <a:graphic>
          <a:graphicData uri="http://schemas.openxmlformats.org/drawingml/2006/table">
            <a:tbl>
              <a:tblPr/>
              <a:tblGrid>
                <a:gridCol w="1358993">
                  <a:extLst>
                    <a:ext uri="{9D8B030D-6E8A-4147-A177-3AD203B41FA5}">
                      <a16:colId xmlns:a16="http://schemas.microsoft.com/office/drawing/2014/main" val="744323716"/>
                    </a:ext>
                  </a:extLst>
                </a:gridCol>
                <a:gridCol w="2105284">
                  <a:extLst>
                    <a:ext uri="{9D8B030D-6E8A-4147-A177-3AD203B41FA5}">
                      <a16:colId xmlns:a16="http://schemas.microsoft.com/office/drawing/2014/main" val="3593721221"/>
                    </a:ext>
                  </a:extLst>
                </a:gridCol>
                <a:gridCol w="1358993">
                  <a:extLst>
                    <a:ext uri="{9D8B030D-6E8A-4147-A177-3AD203B41FA5}">
                      <a16:colId xmlns:a16="http://schemas.microsoft.com/office/drawing/2014/main" val="3757949140"/>
                    </a:ext>
                  </a:extLst>
                </a:gridCol>
                <a:gridCol w="1955728">
                  <a:extLst>
                    <a:ext uri="{9D8B030D-6E8A-4147-A177-3AD203B41FA5}">
                      <a16:colId xmlns:a16="http://schemas.microsoft.com/office/drawing/2014/main" val="1700070604"/>
                    </a:ext>
                  </a:extLst>
                </a:gridCol>
              </a:tblGrid>
              <a:tr h="19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保険薬局名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氏　　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0761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FAX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5149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50457"/>
              </p:ext>
            </p:extLst>
          </p:nvPr>
        </p:nvGraphicFramePr>
        <p:xfrm>
          <a:off x="41370" y="704856"/>
          <a:ext cx="6779001" cy="936000"/>
        </p:xfrm>
        <a:graphic>
          <a:graphicData uri="http://schemas.openxmlformats.org/drawingml/2006/table">
            <a:tbl>
              <a:tblPr/>
              <a:tblGrid>
                <a:gridCol w="1346272">
                  <a:extLst>
                    <a:ext uri="{9D8B030D-6E8A-4147-A177-3AD203B41FA5}">
                      <a16:colId xmlns:a16="http://schemas.microsoft.com/office/drawing/2014/main" val="4286741911"/>
                    </a:ext>
                  </a:extLst>
                </a:gridCol>
                <a:gridCol w="2061411">
                  <a:extLst>
                    <a:ext uri="{9D8B030D-6E8A-4147-A177-3AD203B41FA5}">
                      <a16:colId xmlns:a16="http://schemas.microsoft.com/office/drawing/2014/main" val="2315727811"/>
                    </a:ext>
                  </a:extLst>
                </a:gridCol>
                <a:gridCol w="1304392">
                  <a:extLst>
                    <a:ext uri="{9D8B030D-6E8A-4147-A177-3AD203B41FA5}">
                      <a16:colId xmlns:a16="http://schemas.microsoft.com/office/drawing/2014/main" val="716775303"/>
                    </a:ext>
                  </a:extLst>
                </a:gridCol>
                <a:gridCol w="2066926">
                  <a:extLst>
                    <a:ext uri="{9D8B030D-6E8A-4147-A177-3AD203B41FA5}">
                      <a16:colId xmlns:a16="http://schemas.microsoft.com/office/drawing/2014/main" val="2402403517"/>
                    </a:ext>
                  </a:extLst>
                </a:gridCol>
              </a:tblGrid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患者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（ｲﾆｼｬﾙ：姓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名）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）　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1" dirty="0"/>
                        <a:t>情報共有の患者同意</a:t>
                      </a:r>
                      <a:endParaRPr lang="en-US" altLang="ja-JP" sz="1000" b="1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□取得済　 □取得未</a:t>
                      </a:r>
                      <a:endParaRPr lang="ja-JP" altLang="en-US" sz="1000" b="0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2831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処方医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/>
                        <a:t>  Dr.</a:t>
                      </a:r>
                      <a:endParaRPr lang="ja-JP" altLang="en-US" sz="1200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電話確認日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  年　　　　月　　　　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03025"/>
                  </a:ext>
                </a:extLst>
              </a:tr>
              <a:tr h="234000">
                <a:tc rowSpan="2">
                  <a:txBody>
                    <a:bodyPr/>
                    <a:lstStyle/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レジメン番号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レジメン名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電話応対者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□本人　</a:t>
                      </a:r>
                      <a:r>
                        <a:rPr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□その他（　　　　　　　  ）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　　　　　　　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1351"/>
                  </a:ext>
                </a:extLst>
              </a:tr>
              <a:tr h="234000">
                <a:tc vMerge="1">
                  <a:txBody>
                    <a:bodyPr/>
                    <a:lstStyle/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次回来院日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年　　　　月　　　　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4920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0" y="8984837"/>
            <a:ext cx="6979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（参考）九州大学病院チーム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作成資料、佐賀大学病院</a:t>
            </a:r>
            <a:r>
              <a:rPr lang="ja-JP" altLang="en-US" sz="500" b="1" dirty="0">
                <a:solidFill>
                  <a:schemeClr val="tx1"/>
                </a:solidFill>
              </a:rPr>
              <a:t>免疫チェックポイント阻害剤投与中の方への問診票、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CTCAE ver5.0</a:t>
            </a:r>
          </a:p>
          <a:p>
            <a:r>
              <a:rPr kumimoji="1"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　　　　 佐賀大学医学部附属病院 施設間情報連絡書   </a:t>
            </a:r>
            <a:r>
              <a:rPr kumimoji="1" lang="ja-JP" alt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「受診の目安や連絡先など各施設での基準に則り、適宜修正下さい。また利用に際しては、各施設の責任においてご利用ください。」</a:t>
            </a:r>
            <a:endParaRPr kumimoji="1" lang="ja-JP" alt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E663B8B-1904-4BE4-9A3C-C025B6EB4017}"/>
              </a:ext>
            </a:extLst>
          </p:cNvPr>
          <p:cNvSpPr txBox="1"/>
          <p:nvPr/>
        </p:nvSpPr>
        <p:spPr>
          <a:xfrm>
            <a:off x="127848" y="482435"/>
            <a:ext cx="657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この</a:t>
            </a:r>
            <a:r>
              <a:rPr kumimoji="1" lang="en-US" altLang="ja-JP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による情報伝達は「疑義照会」ではありません。「疑義照会」は通常通り処方医へ確認</a:t>
            </a:r>
            <a:r>
              <a:rPr kumimoji="1" lang="ja-JP" altLang="en-US" sz="10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してください。</a:t>
            </a:r>
            <a:endParaRPr kumimoji="1" lang="ja-JP" altLang="en-US" sz="1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3F32CC1-F609-4FEF-AA90-D5D23E507916}"/>
              </a:ext>
            </a:extLst>
          </p:cNvPr>
          <p:cNvSpPr/>
          <p:nvPr/>
        </p:nvSpPr>
        <p:spPr>
          <a:xfrm>
            <a:off x="37631" y="1679353"/>
            <a:ext cx="678274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毎日の生活について</a:t>
            </a:r>
            <a:endParaRPr lang="ja-JP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問題なく活動できる。</a:t>
            </a: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激しい運動は出来ないが、軽作業（家事や事務仕事）はできる。</a:t>
            </a: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身のまわりのことはできるが、軽作業は出来ない。</a:t>
            </a: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限られた身のまわりのことしかできず、日中の半分以上横になるか座って過ごす。</a:t>
            </a: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身のまわりのこともできない　常に横になるか座って過ごす。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075E4AE3-0F77-4C78-8C79-D2B3E9CE0E42}"/>
              </a:ext>
            </a:extLst>
          </p:cNvPr>
          <p:cNvSpPr/>
          <p:nvPr/>
        </p:nvSpPr>
        <p:spPr>
          <a:xfrm>
            <a:off x="37631" y="2636413"/>
            <a:ext cx="6782739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間質性肺炎について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□日常生活はできるが、ゆっくり歩行した際に息切れするようになった（　　　　　　　　　　　　　　　　　　　　　　　　　　　　　　                        　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□痰のない乾いた咳が増えた　 　　　　　（　　　　　　　　　　　　　　　　　　　　　　　　　　　　　　　　　　　　　　　　　　　　　　　　　                      　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37.5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度以上の発熱がでるようになった（　　　　　　　　　　　　　　　　　　　　　　　　　　　　　　　　　　　　　　　　　　　　　　　　　                      　）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B4E1CB9-20B6-432C-AD61-EF28D848BBAB}"/>
              </a:ext>
            </a:extLst>
          </p:cNvPr>
          <p:cNvSpPr/>
          <p:nvPr/>
        </p:nvSpPr>
        <p:spPr>
          <a:xfrm>
            <a:off x="37631" y="3454973"/>
            <a:ext cx="6782739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大腸炎・下痢について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□普段と比べて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日に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回以上の下痢をするようになった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                   　 　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□便に血が混じる、便が黒く粘り気があるようになった　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                     　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□腹痛を感じるようになった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　　　　　 　                  　 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025C8A4-CDCB-4BE8-A2E5-A946DC897593}"/>
              </a:ext>
            </a:extLst>
          </p:cNvPr>
          <p:cNvSpPr/>
          <p:nvPr/>
        </p:nvSpPr>
        <p:spPr>
          <a:xfrm>
            <a:off x="37631" y="4273533"/>
            <a:ext cx="6782739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型糖尿病</a:t>
            </a:r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□喉がひどく渇くようになった　　　　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                   　　 　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□水分を多く飲むようになった 　　　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（　　　　　　　　　　　　　　　　　　　　　　　　　　　　　　　　　　　　　　　　　　　　　　　　　　　 　　                  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□尿量が増えた　　　　　　　　　　　　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 　                   　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96D621C8-57C0-4ADB-B646-039EA42DD93D}"/>
              </a:ext>
            </a:extLst>
          </p:cNvPr>
          <p:cNvSpPr/>
          <p:nvPr/>
        </p:nvSpPr>
        <p:spPr>
          <a:xfrm>
            <a:off x="37631" y="5092093"/>
            <a:ext cx="6782739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重症筋無力症について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ものが二重に見えるようになった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 　                     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筋肉痛がある　　　　　　　　　　　　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 　　                   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まぶたが下がってくる　　　　　　　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 　　                     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D8ECC04C-EFC0-4F8F-8589-5CD4C5FBD3E9}"/>
              </a:ext>
            </a:extLst>
          </p:cNvPr>
          <p:cNvSpPr/>
          <p:nvPr/>
        </p:nvSpPr>
        <p:spPr>
          <a:xfrm>
            <a:off x="37631" y="5910653"/>
            <a:ext cx="6782739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内分泌障害について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休むと回復するが、体のだるさを感じるようになった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 　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食欲が落ちた　　　　　　　　　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　　　　　　　　　　　  　　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吐き気を催すようになった  　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 　　　　　　　　　　　　　　　　　　　　　　　　　　　　　　　　　　　　　　　　　　　　　　　　　　 　　                            ）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B81D453C-F7C5-45ED-BDD0-ADC9BD6C49CE}"/>
              </a:ext>
            </a:extLst>
          </p:cNvPr>
          <p:cNvSpPr/>
          <p:nvPr/>
        </p:nvSpPr>
        <p:spPr>
          <a:xfrm>
            <a:off x="37631" y="6729213"/>
            <a:ext cx="6782739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神経障害について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手足のしびれを感じるようになった 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 　                         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力の入りにくさを感じるようになった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  　　　　　　　　　　　　　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F03ABE1A-E552-4A89-B108-4FA17F40B6C0}"/>
              </a:ext>
            </a:extLst>
          </p:cNvPr>
          <p:cNvSpPr/>
          <p:nvPr/>
        </p:nvSpPr>
        <p:spPr>
          <a:xfrm>
            <a:off x="37631" y="7409273"/>
            <a:ext cx="6782739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皮膚障害について</a:t>
            </a:r>
            <a:r>
              <a:rPr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次のような症状はありますか？　　（　　）内には発現時期など情報を記載ください。</a:t>
            </a:r>
            <a:endParaRPr lang="en-US" altLang="ja-JP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発疹が出てきた         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 　                                              　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ja-JP" altLang="en-US" sz="900" dirty="0"/>
              <a:t>皮膚にかゆみがある</a:t>
            </a:r>
            <a:r>
              <a:rPr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　　　　　　　　　　　　　　　　　　　　　　　　　　　　　　　　　　　　　　　　　　　　　　　　　　　　　　　　　                         　 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□なし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49CB37E-FCE6-4815-A047-8AE204DAD8CE}"/>
              </a:ext>
            </a:extLst>
          </p:cNvPr>
          <p:cNvSpPr/>
          <p:nvPr/>
        </p:nvSpPr>
        <p:spPr>
          <a:xfrm>
            <a:off x="41372" y="8082387"/>
            <a:ext cx="6782739" cy="5078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prstClr val="black"/>
                </a:solidFill>
                <a:latin typeface="+mn-ea"/>
              </a:rPr>
              <a:t>その他の症状や、気になること等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あれば、記載ください。</a:t>
            </a:r>
            <a:endParaRPr lang="en-US" altLang="ja-JP" sz="900" dirty="0">
              <a:solidFill>
                <a:prstClr val="black"/>
              </a:solidFill>
              <a:latin typeface="+mn-ea"/>
            </a:endParaRPr>
          </a:p>
          <a:p>
            <a:endParaRPr lang="en-US" altLang="ja-JP" sz="900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  <a:p>
            <a:endParaRPr lang="en-US" altLang="ja-JP" sz="9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2D4423-B21E-17AA-31E8-254B61F4EF8F}"/>
              </a:ext>
            </a:extLst>
          </p:cNvPr>
          <p:cNvSpPr/>
          <p:nvPr/>
        </p:nvSpPr>
        <p:spPr>
          <a:xfrm>
            <a:off x="9285" y="-27002"/>
            <a:ext cx="6580647" cy="31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●●病院　薬剤部　行　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FAX: XXXX-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▲▲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●●●● 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E1D624-9148-CB4D-0657-B1A4F5C7178C}"/>
              </a:ext>
            </a:extLst>
          </p:cNvPr>
          <p:cNvSpPr txBox="1"/>
          <p:nvPr/>
        </p:nvSpPr>
        <p:spPr>
          <a:xfrm>
            <a:off x="4245996" y="-15228"/>
            <a:ext cx="257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黄色のマーカー箇所要入力</a:t>
            </a:r>
          </a:p>
        </p:txBody>
      </p:sp>
    </p:spTree>
    <p:extLst>
      <p:ext uri="{BB962C8B-B14F-4D97-AF65-F5344CB8AC3E}">
        <p14:creationId xmlns:p14="http://schemas.microsoft.com/office/powerpoint/2010/main" val="339664391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EF6341CBA2D0D4B879367167812DD9A" ma:contentTypeVersion="22" ma:contentTypeDescription="新しいドキュメントを作成します。" ma:contentTypeScope="" ma:versionID="84ba930e835597b45953580cbfce93cd">
  <xsd:schema xmlns:xsd="http://www.w3.org/2001/XMLSchema" xmlns:xs="http://www.w3.org/2001/XMLSchema" xmlns:p="http://schemas.microsoft.com/office/2006/metadata/properties" xmlns:ns2="818587af-a97e-45f6-98dd-0bf4ab33c058" targetNamespace="http://schemas.microsoft.com/office/2006/metadata/properties" ma:root="true" ma:fieldsID="c841dbda69ec3c6a3f1b095bbc1b63a0" ns2:_="">
    <xsd:import namespace="818587af-a97e-45f6-98dd-0bf4ab33c058"/>
    <xsd:element name="properties">
      <xsd:complexType>
        <xsd:sequence>
          <xsd:element name="documentManagement">
            <xsd:complexType>
              <xsd:all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587af-a97e-45f6-98dd-0bf4ab33c058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  <xsd:element name="_dlc_ExpireDateSaved" ma:index="9" nillable="true" ma:displayName="元の有効期限" ma:description="" ma:hidden="true" ma:internalName="_dlc_ExpireDateSaved" ma:readOnly="true">
      <xsd:simpleType>
        <xsd:restriction base="dms:DateTime"/>
      </xsd:simpleType>
    </xsd:element>
    <xsd:element name="_dlc_ExpireDate" ma:index="10" nillable="true" ma:displayName="有効期限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818587af-a97e-45f6-98dd-0bf4ab33c058">2029-04-08T02:57:40+00:00</_dlc_Expire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38a7cc09-afd8-42d9-b5ea-60600b579fb7" local="false">
  <p:Name>有効期限ポリシー</p:Name>
  <p:Description/>
  <p:Statement/>
  <p:PolicyItems>
    <p:PolicyItem featureId="Microsoft.Office.RecordsManagement.PolicyFeatures.Expiration" staticId="0x0101007F7EFF5F02C2BA4A84F891959DFD843F|-1366636739" UniqueId="6ed1d997-a39e-4456-93ee-a97adc314a99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72AB1A33-4141-49CB-B1FC-1DDBF13D7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587af-a97e-45f6-98dd-0bf4ab33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0A7DE3-09EE-4F9C-8D10-887F87A65C32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818587af-a97e-45f6-98dd-0bf4ab33c05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033193-641A-4AF2-B921-47A79C0922A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D0B5E09-AE17-41CE-ACBA-A9606049AC7B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33750</TotalTime>
  <Words>711</Words>
  <Application>Microsoft Office PowerPoint</Application>
  <PresentationFormat>ユーザー設定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>佐賀大学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 倫明</dc:creator>
  <cp:lastModifiedBy>NJ</cp:lastModifiedBy>
  <cp:revision>364</cp:revision>
  <cp:lastPrinted>2021-03-02T06:46:46Z</cp:lastPrinted>
  <dcterms:created xsi:type="dcterms:W3CDTF">2013-09-30T03:38:11Z</dcterms:created>
  <dcterms:modified xsi:type="dcterms:W3CDTF">2023-02-20T01:23:19Z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0x0101007F7EFF5F02C2BA4A84F891959DFD843F|-1366636739</vt:lpwstr>
  </property>
  <property fmtid="{D5CDD505-2E9C-101B-9397-08002B2CF9AE}" pid="3" name="ContentTypeId">
    <vt:lpwstr>0x0101001EF6341CBA2D0D4B879367167812DD9A</vt:lpwstr>
  </property>
  <property fmtid="{D5CDD505-2E9C-101B-9397-08002B2CF9AE}" pid="4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</Properties>
</file>