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75" r:id="rId6"/>
  </p:sldIdLst>
  <p:sldSz cx="6858000" cy="9217025"/>
  <p:notesSz cx="5851525" cy="8509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5FFF1"/>
    <a:srgbClr val="FFEBEB"/>
    <a:srgbClr val="FF0000"/>
    <a:srgbClr val="FFFFB9"/>
    <a:srgbClr val="FFFF9B"/>
    <a:srgbClr val="CDFFE4"/>
    <a:srgbClr val="0000CC"/>
    <a:srgbClr val="FF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5244" autoAdjust="0"/>
  </p:normalViewPr>
  <p:slideViewPr>
    <p:cSldViewPr snapToGrid="0" snapToObjects="1">
      <p:cViewPr>
        <p:scale>
          <a:sx n="100" d="100"/>
          <a:sy n="100" d="100"/>
        </p:scale>
        <p:origin x="1594" y="86"/>
      </p:cViewPr>
      <p:guideLst>
        <p:guide orient="horz" pos="2903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535661" cy="425450"/>
          </a:xfrm>
          <a:prstGeom prst="rect">
            <a:avLst/>
          </a:prstGeom>
        </p:spPr>
        <p:txBody>
          <a:bodyPr vert="horz" lIns="79092" tIns="39546" rIns="79092" bIns="39546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314510" y="0"/>
            <a:ext cx="2535661" cy="425450"/>
          </a:xfrm>
          <a:prstGeom prst="rect">
            <a:avLst/>
          </a:prstGeom>
        </p:spPr>
        <p:txBody>
          <a:bodyPr vert="horz" lIns="79092" tIns="39546" rIns="79092" bIns="39546" rtlCol="0"/>
          <a:lstStyle>
            <a:lvl1pPr algn="r">
              <a:defRPr sz="1000"/>
            </a:lvl1pPr>
          </a:lstStyle>
          <a:p>
            <a:fld id="{ABFA7960-8EC0-814F-A8F5-04A7C2FCD73E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8082074"/>
            <a:ext cx="2535661" cy="425450"/>
          </a:xfrm>
          <a:prstGeom prst="rect">
            <a:avLst/>
          </a:prstGeom>
        </p:spPr>
        <p:txBody>
          <a:bodyPr vert="horz" lIns="79092" tIns="39546" rIns="79092" bIns="39546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314510" y="8082074"/>
            <a:ext cx="2535661" cy="425450"/>
          </a:xfrm>
          <a:prstGeom prst="rect">
            <a:avLst/>
          </a:prstGeom>
        </p:spPr>
        <p:txBody>
          <a:bodyPr vert="horz" lIns="79092" tIns="39546" rIns="79092" bIns="39546" rtlCol="0" anchor="b"/>
          <a:lstStyle>
            <a:lvl1pPr algn="r">
              <a:defRPr sz="1000"/>
            </a:lvl1pPr>
          </a:lstStyle>
          <a:p>
            <a:fld id="{18298528-8E5A-3D44-BDD0-368448408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3119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535661" cy="425450"/>
          </a:xfrm>
          <a:prstGeom prst="rect">
            <a:avLst/>
          </a:prstGeom>
        </p:spPr>
        <p:txBody>
          <a:bodyPr vert="horz" lIns="79092" tIns="39546" rIns="79092" bIns="39546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314510" y="0"/>
            <a:ext cx="2535661" cy="425450"/>
          </a:xfrm>
          <a:prstGeom prst="rect">
            <a:avLst/>
          </a:prstGeom>
        </p:spPr>
        <p:txBody>
          <a:bodyPr vert="horz" lIns="79092" tIns="39546" rIns="79092" bIns="39546" rtlCol="0"/>
          <a:lstStyle>
            <a:lvl1pPr algn="r">
              <a:defRPr sz="1000"/>
            </a:lvl1pPr>
          </a:lstStyle>
          <a:p>
            <a:fld id="{82CD3FCD-66D4-B243-8D5E-DF55358EDFA5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738313" y="638175"/>
            <a:ext cx="2374900" cy="3190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9092" tIns="39546" rIns="79092" bIns="3954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85153" y="4041776"/>
            <a:ext cx="4681220" cy="3829050"/>
          </a:xfrm>
          <a:prstGeom prst="rect">
            <a:avLst/>
          </a:prstGeom>
        </p:spPr>
        <p:txBody>
          <a:bodyPr vert="horz" lIns="79092" tIns="39546" rIns="79092" bIns="3954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8082074"/>
            <a:ext cx="2535661" cy="425450"/>
          </a:xfrm>
          <a:prstGeom prst="rect">
            <a:avLst/>
          </a:prstGeom>
        </p:spPr>
        <p:txBody>
          <a:bodyPr vert="horz" lIns="79092" tIns="39546" rIns="79092" bIns="39546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314510" y="8082074"/>
            <a:ext cx="2535661" cy="425450"/>
          </a:xfrm>
          <a:prstGeom prst="rect">
            <a:avLst/>
          </a:prstGeom>
        </p:spPr>
        <p:txBody>
          <a:bodyPr vert="horz" lIns="79092" tIns="39546" rIns="79092" bIns="39546" rtlCol="0" anchor="b"/>
          <a:lstStyle>
            <a:lvl1pPr algn="r">
              <a:defRPr sz="1000"/>
            </a:lvl1pPr>
          </a:lstStyle>
          <a:p>
            <a:fld id="{5347A3FA-8A16-454C-98BB-9A7F5455C7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3802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738313" y="638175"/>
            <a:ext cx="2374900" cy="31908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治療開始後副作用確認</a:t>
            </a:r>
            <a:r>
              <a:rPr kumimoji="1" lang="en-US" altLang="ja-JP" dirty="0"/>
              <a:t>(</a:t>
            </a:r>
            <a:r>
              <a:rPr kumimoji="1" lang="ja-JP" altLang="en-US" dirty="0"/>
              <a:t>副作用の確認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95460">
              <a:defRPr/>
            </a:pPr>
            <a:fld id="{5347A3FA-8A16-454C-98BB-9A7F5455C7B1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395460"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1942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63254"/>
            <a:ext cx="5829300" cy="197568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222981"/>
            <a:ext cx="4800600" cy="23554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02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0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0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6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01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41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81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2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5EB9-9EA7-324D-BB88-5E82F853D99A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32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6014-7A7E-4E47-B3A1-346356BEB691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8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9111"/>
            <a:ext cx="1543050" cy="7864341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9111"/>
            <a:ext cx="4514850" cy="7864341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780E-98D3-404A-9911-5DCE6EFB38D3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11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AAF0-F858-704C-9086-E9062B0EE487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80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922794"/>
            <a:ext cx="5829300" cy="1830604"/>
          </a:xfrm>
        </p:spPr>
        <p:txBody>
          <a:bodyPr anchor="t"/>
          <a:lstStyle>
            <a:lvl1pPr algn="l">
              <a:defRPr sz="2976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906569"/>
            <a:ext cx="5829300" cy="2016224"/>
          </a:xfrm>
        </p:spPr>
        <p:txBody>
          <a:bodyPr anchor="b"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340203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80405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3pPr>
            <a:lvl4pPr marL="1020608" indent="0">
              <a:buNone/>
              <a:defRPr sz="1042">
                <a:solidFill>
                  <a:schemeClr val="tx1">
                    <a:tint val="75000"/>
                  </a:schemeClr>
                </a:solidFill>
              </a:defRPr>
            </a:lvl4pPr>
            <a:lvl5pPr marL="1360810" indent="0">
              <a:buNone/>
              <a:defRPr sz="1042">
                <a:solidFill>
                  <a:schemeClr val="tx1">
                    <a:tint val="75000"/>
                  </a:schemeClr>
                </a:solidFill>
              </a:defRPr>
            </a:lvl5pPr>
            <a:lvl6pPr marL="1701013" indent="0">
              <a:buNone/>
              <a:defRPr sz="1042">
                <a:solidFill>
                  <a:schemeClr val="tx1">
                    <a:tint val="75000"/>
                  </a:schemeClr>
                </a:solidFill>
              </a:defRPr>
            </a:lvl6pPr>
            <a:lvl7pPr marL="2041215" indent="0">
              <a:buNone/>
              <a:defRPr sz="1042">
                <a:solidFill>
                  <a:schemeClr val="tx1">
                    <a:tint val="75000"/>
                  </a:schemeClr>
                </a:solidFill>
              </a:defRPr>
            </a:lvl7pPr>
            <a:lvl8pPr marL="2381418" indent="0">
              <a:buNone/>
              <a:defRPr sz="1042">
                <a:solidFill>
                  <a:schemeClr val="tx1">
                    <a:tint val="75000"/>
                  </a:schemeClr>
                </a:solidFill>
              </a:defRPr>
            </a:lvl8pPr>
            <a:lvl9pPr marL="2721620" indent="0">
              <a:buNone/>
              <a:defRPr sz="10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7641-DD7A-2D4E-BA5B-C2B2AF23BEC9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37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50641"/>
            <a:ext cx="3028950" cy="6082810"/>
          </a:xfrm>
        </p:spPr>
        <p:txBody>
          <a:bodyPr/>
          <a:lstStyle>
            <a:lvl1pPr>
              <a:defRPr sz="2083"/>
            </a:lvl1pPr>
            <a:lvl2pPr>
              <a:defRPr sz="1786"/>
            </a:lvl2pPr>
            <a:lvl3pPr>
              <a:defRPr sz="1488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50641"/>
            <a:ext cx="3028950" cy="6082810"/>
          </a:xfrm>
        </p:spPr>
        <p:txBody>
          <a:bodyPr/>
          <a:lstStyle>
            <a:lvl1pPr>
              <a:defRPr sz="2083"/>
            </a:lvl1pPr>
            <a:lvl2pPr>
              <a:defRPr sz="1786"/>
            </a:lvl2pPr>
            <a:lvl3pPr>
              <a:defRPr sz="1488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094D-3A7F-F64C-8F76-C6C33D346551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61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63164"/>
            <a:ext cx="3030141" cy="859828"/>
          </a:xfrm>
        </p:spPr>
        <p:txBody>
          <a:bodyPr anchor="b"/>
          <a:lstStyle>
            <a:lvl1pPr marL="0" indent="0">
              <a:buNone/>
              <a:defRPr sz="1786" b="1"/>
            </a:lvl1pPr>
            <a:lvl2pPr marL="340203" indent="0">
              <a:buNone/>
              <a:defRPr sz="1488" b="1"/>
            </a:lvl2pPr>
            <a:lvl3pPr marL="680405" indent="0">
              <a:buNone/>
              <a:defRPr sz="1339" b="1"/>
            </a:lvl3pPr>
            <a:lvl4pPr marL="1020608" indent="0">
              <a:buNone/>
              <a:defRPr sz="1191" b="1"/>
            </a:lvl4pPr>
            <a:lvl5pPr marL="1360810" indent="0">
              <a:buNone/>
              <a:defRPr sz="1191" b="1"/>
            </a:lvl5pPr>
            <a:lvl6pPr marL="1701013" indent="0">
              <a:buNone/>
              <a:defRPr sz="1191" b="1"/>
            </a:lvl6pPr>
            <a:lvl7pPr marL="2041215" indent="0">
              <a:buNone/>
              <a:defRPr sz="1191" b="1"/>
            </a:lvl7pPr>
            <a:lvl8pPr marL="2381418" indent="0">
              <a:buNone/>
              <a:defRPr sz="1191" b="1"/>
            </a:lvl8pPr>
            <a:lvl9pPr marL="2721620" indent="0">
              <a:buNone/>
              <a:defRPr sz="119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22992"/>
            <a:ext cx="3030141" cy="5310458"/>
          </a:xfrm>
        </p:spPr>
        <p:txBody>
          <a:bodyPr/>
          <a:lstStyle>
            <a:lvl1pPr>
              <a:defRPr sz="1786"/>
            </a:lvl1pPr>
            <a:lvl2pPr>
              <a:defRPr sz="1488"/>
            </a:lvl2pPr>
            <a:lvl3pPr>
              <a:defRPr sz="1339"/>
            </a:lvl3pPr>
            <a:lvl4pPr>
              <a:defRPr sz="1191"/>
            </a:lvl4pPr>
            <a:lvl5pPr>
              <a:defRPr sz="1191"/>
            </a:lvl5pPr>
            <a:lvl6pPr>
              <a:defRPr sz="1191"/>
            </a:lvl6pPr>
            <a:lvl7pPr>
              <a:defRPr sz="1191"/>
            </a:lvl7pPr>
            <a:lvl8pPr>
              <a:defRPr sz="1191"/>
            </a:lvl8pPr>
            <a:lvl9pPr>
              <a:defRPr sz="119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63164"/>
            <a:ext cx="3031331" cy="859828"/>
          </a:xfrm>
        </p:spPr>
        <p:txBody>
          <a:bodyPr anchor="b"/>
          <a:lstStyle>
            <a:lvl1pPr marL="0" indent="0">
              <a:buNone/>
              <a:defRPr sz="1786" b="1"/>
            </a:lvl1pPr>
            <a:lvl2pPr marL="340203" indent="0">
              <a:buNone/>
              <a:defRPr sz="1488" b="1"/>
            </a:lvl2pPr>
            <a:lvl3pPr marL="680405" indent="0">
              <a:buNone/>
              <a:defRPr sz="1339" b="1"/>
            </a:lvl3pPr>
            <a:lvl4pPr marL="1020608" indent="0">
              <a:buNone/>
              <a:defRPr sz="1191" b="1"/>
            </a:lvl4pPr>
            <a:lvl5pPr marL="1360810" indent="0">
              <a:buNone/>
              <a:defRPr sz="1191" b="1"/>
            </a:lvl5pPr>
            <a:lvl6pPr marL="1701013" indent="0">
              <a:buNone/>
              <a:defRPr sz="1191" b="1"/>
            </a:lvl6pPr>
            <a:lvl7pPr marL="2041215" indent="0">
              <a:buNone/>
              <a:defRPr sz="1191" b="1"/>
            </a:lvl7pPr>
            <a:lvl8pPr marL="2381418" indent="0">
              <a:buNone/>
              <a:defRPr sz="1191" b="1"/>
            </a:lvl8pPr>
            <a:lvl9pPr marL="2721620" indent="0">
              <a:buNone/>
              <a:defRPr sz="119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922992"/>
            <a:ext cx="3031331" cy="5310458"/>
          </a:xfrm>
        </p:spPr>
        <p:txBody>
          <a:bodyPr/>
          <a:lstStyle>
            <a:lvl1pPr>
              <a:defRPr sz="1786"/>
            </a:lvl1pPr>
            <a:lvl2pPr>
              <a:defRPr sz="1488"/>
            </a:lvl2pPr>
            <a:lvl3pPr>
              <a:defRPr sz="1339"/>
            </a:lvl3pPr>
            <a:lvl4pPr>
              <a:defRPr sz="1191"/>
            </a:lvl4pPr>
            <a:lvl5pPr>
              <a:defRPr sz="1191"/>
            </a:lvl5pPr>
            <a:lvl6pPr>
              <a:defRPr sz="1191"/>
            </a:lvl6pPr>
            <a:lvl7pPr>
              <a:defRPr sz="1191"/>
            </a:lvl7pPr>
            <a:lvl8pPr>
              <a:defRPr sz="1191"/>
            </a:lvl8pPr>
            <a:lvl9pPr>
              <a:defRPr sz="119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2FC8-03ED-924D-AB04-F9D18EDEA5B5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61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1242-9075-1D4A-92E3-F5A45797B5B4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36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E010-C256-0C46-BF60-1816EC8682A8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55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6974"/>
            <a:ext cx="2256235" cy="1561774"/>
          </a:xfrm>
        </p:spPr>
        <p:txBody>
          <a:bodyPr anchor="b"/>
          <a:lstStyle>
            <a:lvl1pPr algn="l">
              <a:defRPr sz="1488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6976"/>
            <a:ext cx="3833812" cy="7866475"/>
          </a:xfrm>
        </p:spPr>
        <p:txBody>
          <a:bodyPr/>
          <a:lstStyle>
            <a:lvl1pPr>
              <a:defRPr sz="2381"/>
            </a:lvl1pPr>
            <a:lvl2pPr>
              <a:defRPr sz="2083"/>
            </a:lvl2pPr>
            <a:lvl3pPr>
              <a:defRPr sz="1786"/>
            </a:lvl3pPr>
            <a:lvl4pPr>
              <a:defRPr sz="1488"/>
            </a:lvl4pPr>
            <a:lvl5pPr>
              <a:defRPr sz="1488"/>
            </a:lvl5pPr>
            <a:lvl6pPr>
              <a:defRPr sz="1488"/>
            </a:lvl6pPr>
            <a:lvl7pPr>
              <a:defRPr sz="1488"/>
            </a:lvl7pPr>
            <a:lvl8pPr>
              <a:defRPr sz="1488"/>
            </a:lvl8pPr>
            <a:lvl9pPr>
              <a:defRPr sz="14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1928750"/>
            <a:ext cx="2256235" cy="6304702"/>
          </a:xfrm>
        </p:spPr>
        <p:txBody>
          <a:bodyPr/>
          <a:lstStyle>
            <a:lvl1pPr marL="0" indent="0">
              <a:buNone/>
              <a:defRPr sz="1042"/>
            </a:lvl1pPr>
            <a:lvl2pPr marL="340203" indent="0">
              <a:buNone/>
              <a:defRPr sz="893"/>
            </a:lvl2pPr>
            <a:lvl3pPr marL="680405" indent="0">
              <a:buNone/>
              <a:defRPr sz="744"/>
            </a:lvl3pPr>
            <a:lvl4pPr marL="1020608" indent="0">
              <a:buNone/>
              <a:defRPr sz="670"/>
            </a:lvl4pPr>
            <a:lvl5pPr marL="1360810" indent="0">
              <a:buNone/>
              <a:defRPr sz="670"/>
            </a:lvl5pPr>
            <a:lvl6pPr marL="1701013" indent="0">
              <a:buNone/>
              <a:defRPr sz="670"/>
            </a:lvl6pPr>
            <a:lvl7pPr marL="2041215" indent="0">
              <a:buNone/>
              <a:defRPr sz="670"/>
            </a:lvl7pPr>
            <a:lvl8pPr marL="2381418" indent="0">
              <a:buNone/>
              <a:defRPr sz="670"/>
            </a:lvl8pPr>
            <a:lvl9pPr marL="2721620" indent="0">
              <a:buNone/>
              <a:defRPr sz="67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EAA-5225-4849-BADE-854A9AA34FCC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73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51918"/>
            <a:ext cx="4114800" cy="761685"/>
          </a:xfrm>
        </p:spPr>
        <p:txBody>
          <a:bodyPr anchor="b"/>
          <a:lstStyle>
            <a:lvl1pPr algn="l">
              <a:defRPr sz="1488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23558"/>
            <a:ext cx="4114800" cy="5530215"/>
          </a:xfrm>
        </p:spPr>
        <p:txBody>
          <a:bodyPr/>
          <a:lstStyle>
            <a:lvl1pPr marL="0" indent="0">
              <a:buNone/>
              <a:defRPr sz="2381"/>
            </a:lvl1pPr>
            <a:lvl2pPr marL="340203" indent="0">
              <a:buNone/>
              <a:defRPr sz="2083"/>
            </a:lvl2pPr>
            <a:lvl3pPr marL="680405" indent="0">
              <a:buNone/>
              <a:defRPr sz="1786"/>
            </a:lvl3pPr>
            <a:lvl4pPr marL="1020608" indent="0">
              <a:buNone/>
              <a:defRPr sz="1488"/>
            </a:lvl4pPr>
            <a:lvl5pPr marL="1360810" indent="0">
              <a:buNone/>
              <a:defRPr sz="1488"/>
            </a:lvl5pPr>
            <a:lvl6pPr marL="1701013" indent="0">
              <a:buNone/>
              <a:defRPr sz="1488"/>
            </a:lvl6pPr>
            <a:lvl7pPr marL="2041215" indent="0">
              <a:buNone/>
              <a:defRPr sz="1488"/>
            </a:lvl7pPr>
            <a:lvl8pPr marL="2381418" indent="0">
              <a:buNone/>
              <a:defRPr sz="1488"/>
            </a:lvl8pPr>
            <a:lvl9pPr marL="2721620" indent="0">
              <a:buNone/>
              <a:defRPr sz="1488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213603"/>
            <a:ext cx="4114800" cy="1081720"/>
          </a:xfrm>
        </p:spPr>
        <p:txBody>
          <a:bodyPr/>
          <a:lstStyle>
            <a:lvl1pPr marL="0" indent="0">
              <a:buNone/>
              <a:defRPr sz="1042"/>
            </a:lvl1pPr>
            <a:lvl2pPr marL="340203" indent="0">
              <a:buNone/>
              <a:defRPr sz="893"/>
            </a:lvl2pPr>
            <a:lvl3pPr marL="680405" indent="0">
              <a:buNone/>
              <a:defRPr sz="744"/>
            </a:lvl3pPr>
            <a:lvl4pPr marL="1020608" indent="0">
              <a:buNone/>
              <a:defRPr sz="670"/>
            </a:lvl4pPr>
            <a:lvl5pPr marL="1360810" indent="0">
              <a:buNone/>
              <a:defRPr sz="670"/>
            </a:lvl5pPr>
            <a:lvl6pPr marL="1701013" indent="0">
              <a:buNone/>
              <a:defRPr sz="670"/>
            </a:lvl6pPr>
            <a:lvl7pPr marL="2041215" indent="0">
              <a:buNone/>
              <a:defRPr sz="670"/>
            </a:lvl7pPr>
            <a:lvl8pPr marL="2381418" indent="0">
              <a:buNone/>
              <a:defRPr sz="670"/>
            </a:lvl8pPr>
            <a:lvl9pPr marL="2721620" indent="0">
              <a:buNone/>
              <a:defRPr sz="67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EFA1-B3F3-2D4B-9E51-73BA44DA2D13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78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9108"/>
            <a:ext cx="6172200" cy="1536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50641"/>
            <a:ext cx="6172200" cy="6082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542819"/>
            <a:ext cx="1600200" cy="4907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17B5C-D70F-5E4C-BECC-CC3B2605B1DC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542819"/>
            <a:ext cx="2171700" cy="4907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1" y="8542819"/>
            <a:ext cx="1600200" cy="4907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82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340203" rtl="0" eaLnBrk="1" latinLnBrk="0" hangingPunct="1">
        <a:spcBef>
          <a:spcPct val="0"/>
        </a:spcBef>
        <a:buNone/>
        <a:defRPr kumimoji="1" sz="32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152" indent="-255152" algn="l" defTabSz="340203" rtl="0" eaLnBrk="1" latinLnBrk="0" hangingPunct="1">
        <a:spcBef>
          <a:spcPct val="20000"/>
        </a:spcBef>
        <a:buFont typeface="Arial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52829" indent="-212627" algn="l" defTabSz="340203" rtl="0" eaLnBrk="1" latinLnBrk="0" hangingPunct="1">
        <a:spcBef>
          <a:spcPct val="20000"/>
        </a:spcBef>
        <a:buFont typeface="Arial"/>
        <a:buChar char="–"/>
        <a:defRPr kumimoji="1" sz="2083" kern="1200">
          <a:solidFill>
            <a:schemeClr val="tx1"/>
          </a:solidFill>
          <a:latin typeface="+mn-lt"/>
          <a:ea typeface="+mn-ea"/>
          <a:cs typeface="+mn-cs"/>
        </a:defRPr>
      </a:lvl2pPr>
      <a:lvl3pPr marL="850506" indent="-170101" algn="l" defTabSz="340203" rtl="0" eaLnBrk="1" latinLnBrk="0" hangingPunct="1">
        <a:spcBef>
          <a:spcPct val="20000"/>
        </a:spcBef>
        <a:buFont typeface="Arial"/>
        <a:buChar char="•"/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3pPr>
      <a:lvl4pPr marL="1190709" indent="-170101" algn="l" defTabSz="340203" rtl="0" eaLnBrk="1" latinLnBrk="0" hangingPunct="1">
        <a:spcBef>
          <a:spcPct val="20000"/>
        </a:spcBef>
        <a:buFont typeface="Arial"/>
        <a:buChar char="–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30911" indent="-170101" algn="l" defTabSz="340203" rtl="0" eaLnBrk="1" latinLnBrk="0" hangingPunct="1">
        <a:spcBef>
          <a:spcPct val="20000"/>
        </a:spcBef>
        <a:buFont typeface="Arial"/>
        <a:buChar char="»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71114" indent="-170101" algn="l" defTabSz="340203" rtl="0" eaLnBrk="1" latinLnBrk="0" hangingPunct="1">
        <a:spcBef>
          <a:spcPct val="20000"/>
        </a:spcBef>
        <a:buFont typeface="Arial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11316" indent="-170101" algn="l" defTabSz="340203" rtl="0" eaLnBrk="1" latinLnBrk="0" hangingPunct="1">
        <a:spcBef>
          <a:spcPct val="20000"/>
        </a:spcBef>
        <a:buFont typeface="Arial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551519" indent="-170101" algn="l" defTabSz="340203" rtl="0" eaLnBrk="1" latinLnBrk="0" hangingPunct="1">
        <a:spcBef>
          <a:spcPct val="20000"/>
        </a:spcBef>
        <a:buFont typeface="Arial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2891721" indent="-170101" algn="l" defTabSz="340203" rtl="0" eaLnBrk="1" latinLnBrk="0" hangingPunct="1">
        <a:spcBef>
          <a:spcPct val="20000"/>
        </a:spcBef>
        <a:buFont typeface="Arial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1pPr>
      <a:lvl2pPr marL="340203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2pPr>
      <a:lvl3pPr marL="680405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20608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4pPr>
      <a:lvl5pPr marL="1360810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5pPr>
      <a:lvl6pPr marL="1701013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6pPr>
      <a:lvl7pPr marL="2041215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7pPr>
      <a:lvl8pPr marL="2381418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8pPr>
      <a:lvl9pPr marL="2721620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F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9285" y="156988"/>
            <a:ext cx="68394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r>
              <a:rPr lang="ja-JP" altLang="en-US" sz="1600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医療用麻薬　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適正使用のための施設間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情報連絡書</a:t>
            </a: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597009"/>
              </p:ext>
            </p:extLst>
          </p:nvPr>
        </p:nvGraphicFramePr>
        <p:xfrm>
          <a:off x="36574" y="8596291"/>
          <a:ext cx="6783798" cy="378774"/>
        </p:xfrm>
        <a:graphic>
          <a:graphicData uri="http://schemas.openxmlformats.org/drawingml/2006/table">
            <a:tbl>
              <a:tblPr/>
              <a:tblGrid>
                <a:gridCol w="1359955">
                  <a:extLst>
                    <a:ext uri="{9D8B030D-6E8A-4147-A177-3AD203B41FA5}">
                      <a16:colId xmlns:a16="http://schemas.microsoft.com/office/drawing/2014/main" val="744323716"/>
                    </a:ext>
                  </a:extLst>
                </a:gridCol>
                <a:gridCol w="2106774">
                  <a:extLst>
                    <a:ext uri="{9D8B030D-6E8A-4147-A177-3AD203B41FA5}">
                      <a16:colId xmlns:a16="http://schemas.microsoft.com/office/drawing/2014/main" val="3593721221"/>
                    </a:ext>
                  </a:extLst>
                </a:gridCol>
                <a:gridCol w="1359955">
                  <a:extLst>
                    <a:ext uri="{9D8B030D-6E8A-4147-A177-3AD203B41FA5}">
                      <a16:colId xmlns:a16="http://schemas.microsoft.com/office/drawing/2014/main" val="3757949140"/>
                    </a:ext>
                  </a:extLst>
                </a:gridCol>
                <a:gridCol w="1957114">
                  <a:extLst>
                    <a:ext uri="{9D8B030D-6E8A-4147-A177-3AD203B41FA5}">
                      <a16:colId xmlns:a16="http://schemas.microsoft.com/office/drawing/2014/main" val="1700070604"/>
                    </a:ext>
                  </a:extLst>
                </a:gridCol>
              </a:tblGrid>
              <a:tr h="18938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保険薬局名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氏　　名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307619"/>
                  </a:ext>
                </a:extLst>
              </a:tr>
              <a:tr h="189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TEL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FAX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051495"/>
                  </a:ext>
                </a:extLst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760842"/>
              </p:ext>
            </p:extLst>
          </p:nvPr>
        </p:nvGraphicFramePr>
        <p:xfrm>
          <a:off x="41370" y="597597"/>
          <a:ext cx="6779001" cy="754308"/>
        </p:xfrm>
        <a:graphic>
          <a:graphicData uri="http://schemas.openxmlformats.org/drawingml/2006/table">
            <a:tbl>
              <a:tblPr/>
              <a:tblGrid>
                <a:gridCol w="1346272">
                  <a:extLst>
                    <a:ext uri="{9D8B030D-6E8A-4147-A177-3AD203B41FA5}">
                      <a16:colId xmlns:a16="http://schemas.microsoft.com/office/drawing/2014/main" val="4286741911"/>
                    </a:ext>
                  </a:extLst>
                </a:gridCol>
                <a:gridCol w="2061411">
                  <a:extLst>
                    <a:ext uri="{9D8B030D-6E8A-4147-A177-3AD203B41FA5}">
                      <a16:colId xmlns:a16="http://schemas.microsoft.com/office/drawing/2014/main" val="2315727811"/>
                    </a:ext>
                  </a:extLst>
                </a:gridCol>
                <a:gridCol w="1304392">
                  <a:extLst>
                    <a:ext uri="{9D8B030D-6E8A-4147-A177-3AD203B41FA5}">
                      <a16:colId xmlns:a16="http://schemas.microsoft.com/office/drawing/2014/main" val="716775303"/>
                    </a:ext>
                  </a:extLst>
                </a:gridCol>
                <a:gridCol w="2066926">
                  <a:extLst>
                    <a:ext uri="{9D8B030D-6E8A-4147-A177-3AD203B41FA5}">
                      <a16:colId xmlns:a16="http://schemas.microsoft.com/office/drawing/2014/main" val="2402403517"/>
                    </a:ext>
                  </a:extLst>
                </a:gridCol>
              </a:tblGrid>
              <a:tr h="25143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患者</a:t>
                      </a:r>
                      <a:r>
                        <a:rPr lang="en-US" altLang="ja-JP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</a:t>
                      </a:r>
                      <a:r>
                        <a:rPr lang="ja-JP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（ｲﾆｼｬﾙ：姓</a:t>
                      </a:r>
                      <a:r>
                        <a:rPr lang="en-US" altLang="ja-JP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ja-JP" alt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名）</a:t>
                      </a:r>
                      <a:endParaRPr lang="ja-JP" alt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　　　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）　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b="1" dirty="0"/>
                        <a:t>情報共有の患者同意</a:t>
                      </a:r>
                      <a:endParaRPr lang="en-US" altLang="ja-JP" sz="1050" b="1" dirty="0"/>
                    </a:p>
                  </a:txBody>
                  <a:tcPr marL="4994" marR="4994" marT="4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F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50" b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□取得済　 □取得未</a:t>
                      </a:r>
                      <a:endParaRPr lang="ja-JP" altLang="en-US" sz="1050" b="0" dirty="0"/>
                    </a:p>
                  </a:txBody>
                  <a:tcPr marL="4994" marR="4994" marT="4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828317"/>
                  </a:ext>
                </a:extLst>
              </a:tr>
              <a:tr h="2514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処方医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dirty="0"/>
                        <a:t>  Dr.</a:t>
                      </a:r>
                      <a:endParaRPr lang="ja-JP" altLang="en-US" dirty="0"/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電話確認日</a:t>
                      </a:r>
                    </a:p>
                  </a:txBody>
                  <a:tcPr marL="4994" marR="4994" marT="4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  年　　　　月　　　　日</a:t>
                      </a:r>
                    </a:p>
                  </a:txBody>
                  <a:tcPr marL="4994" marR="4994" marT="4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303025"/>
                  </a:ext>
                </a:extLst>
              </a:tr>
              <a:tr h="251436">
                <a:tc>
                  <a:txBody>
                    <a:bodyPr/>
                    <a:lstStyle/>
                    <a:p>
                      <a:pPr marL="0" marR="0" lvl="0" indent="0" algn="ctr" defTabSz="3402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次回来院日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年　　　　月　　　　日</a:t>
                      </a:r>
                      <a:endParaRPr lang="ja-JP" altLang="en-US" dirty="0"/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電話応対者</a:t>
                      </a:r>
                    </a:p>
                  </a:txBody>
                  <a:tcPr marL="4994" marR="4994" marT="4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F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05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□本人　</a:t>
                      </a:r>
                      <a:r>
                        <a:rPr lang="ja-JP" altLang="en-US" sz="105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□その他（　　　　　　　  ）　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　　　　　　　</a:t>
                      </a:r>
                    </a:p>
                  </a:txBody>
                  <a:tcPr marL="4994" marR="4994" marT="4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151351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E663B8B-1904-4BE4-9A3C-C025B6EB4017}"/>
              </a:ext>
            </a:extLst>
          </p:cNvPr>
          <p:cNvSpPr txBox="1"/>
          <p:nvPr/>
        </p:nvSpPr>
        <p:spPr>
          <a:xfrm>
            <a:off x="127848" y="363453"/>
            <a:ext cx="657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0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この</a:t>
            </a:r>
            <a:r>
              <a:rPr kumimoji="1" lang="en-US" altLang="ja-JP" sz="10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FAX</a:t>
            </a:r>
            <a:r>
              <a:rPr kumimoji="1" lang="ja-JP" altLang="en-US" sz="10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による情報伝達は「疑義照会」ではありません。「疑義照会」は通常通り処方医へ確認してください。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C9E853E-0436-A602-B32A-35999AA53AD0}"/>
              </a:ext>
            </a:extLst>
          </p:cNvPr>
          <p:cNvSpPr/>
          <p:nvPr/>
        </p:nvSpPr>
        <p:spPr>
          <a:xfrm>
            <a:off x="36573" y="5777809"/>
            <a:ext cx="6782740" cy="278537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【</a:t>
            </a:r>
            <a:r>
              <a:rPr lang="ja-JP" altLang="en-US" sz="9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副作用発現状況</a:t>
            </a:r>
            <a:r>
              <a:rPr lang="en-US" altLang="ja-JP" sz="9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】</a:t>
            </a:r>
          </a:p>
          <a:p>
            <a:pPr lvl="0"/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D8D503ED-FB03-305C-709D-808BD5E937C3}"/>
              </a:ext>
            </a:extLst>
          </p:cNvPr>
          <p:cNvSpPr/>
          <p:nvPr/>
        </p:nvSpPr>
        <p:spPr>
          <a:xfrm>
            <a:off x="36573" y="1372895"/>
            <a:ext cx="6782740" cy="7848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【</a:t>
            </a:r>
            <a:r>
              <a:rPr lang="ja-JP" altLang="en-US" sz="9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使用薬剤名</a:t>
            </a:r>
            <a:r>
              <a:rPr lang="en-US" altLang="ja-JP" sz="9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】</a:t>
            </a:r>
            <a:r>
              <a:rPr lang="ja-JP" altLang="en-US" sz="9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　　　　　　　　　　　　　　　　　　　　　　　  　 　</a:t>
            </a:r>
            <a:r>
              <a:rPr lang="en-US" altLang="ja-JP" sz="9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【</a:t>
            </a:r>
            <a:r>
              <a:rPr lang="ja-JP" altLang="en-US" sz="9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用量</a:t>
            </a:r>
            <a:r>
              <a:rPr lang="en-US" altLang="ja-JP" sz="9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】</a:t>
            </a:r>
            <a:r>
              <a:rPr lang="ja-JP" altLang="en-US" sz="9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　　　　　　　　　　 </a:t>
            </a:r>
            <a:r>
              <a:rPr lang="en-US" altLang="ja-JP" sz="9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【</a:t>
            </a:r>
            <a:r>
              <a:rPr lang="ja-JP" altLang="en-US" sz="9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用法</a:t>
            </a:r>
            <a:r>
              <a:rPr lang="en-US" altLang="ja-JP" sz="9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】</a:t>
            </a:r>
          </a:p>
          <a:p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　 　定期薬①（　　　　　　　　　　　　　　　　　　　　　　　　 　）　　　  （　　　　　　　　 　   　 </a:t>
            </a:r>
            <a:r>
              <a:rPr lang="en-US" altLang="ja-JP" sz="900" b="1" dirty="0">
                <a:latin typeface="Arial" panose="020B0604020202020204" pitchFamily="34" charset="0"/>
                <a:cs typeface="Arial" panose="020B0604020202020204" pitchFamily="34" charset="0"/>
              </a:rPr>
              <a:t>mg/</a:t>
            </a:r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日　）　　  （　　　　　　　　　　　　   　　　　  　　　 　 ）</a:t>
            </a:r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     定期薬②（　　　　　　　　　　　　　　　　　　　　　　　　 　）　　　  （　　　　　　　　 　   　 </a:t>
            </a:r>
            <a:r>
              <a:rPr lang="en-US" altLang="ja-JP" sz="900" b="1" dirty="0">
                <a:latin typeface="Arial" panose="020B0604020202020204" pitchFamily="34" charset="0"/>
                <a:cs typeface="Arial" panose="020B0604020202020204" pitchFamily="34" charset="0"/>
              </a:rPr>
              <a:t>mg/</a:t>
            </a:r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日　）　　  （　　　　　　　　　　　　   　　　　  　　　 　 ）</a:t>
            </a:r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935538" algn="l"/>
              </a:tabLst>
            </a:pPr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　　 頓用薬①（　　　　　　　　　　　　　　　　　　　　　　　　 　）　　　  （　　　　　　　  </a:t>
            </a:r>
            <a:r>
              <a:rPr lang="en-US" altLang="ja-JP" sz="900" b="1" dirty="0">
                <a:latin typeface="Arial" panose="020B0604020202020204" pitchFamily="34" charset="0"/>
                <a:cs typeface="Arial" panose="020B0604020202020204" pitchFamily="34" charset="0"/>
              </a:rPr>
              <a:t>mg/</a:t>
            </a:r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回 、</a:t>
            </a:r>
            <a:r>
              <a:rPr lang="en-US" altLang="ja-JP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μg</a:t>
            </a:r>
            <a:r>
              <a:rPr lang="en-US" altLang="ja-JP" sz="9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回　）　   （　　　　　    　　　  時間あけて服用可 ）</a:t>
            </a:r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935538" algn="l"/>
              </a:tabLst>
            </a:pPr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　　 頓用薬②（　　　　　　　　　　　　　　　　　　　　　　　　 　）         （　　　　　　　　</a:t>
            </a:r>
            <a:r>
              <a:rPr lang="en-US" altLang="ja-JP" sz="900" b="1" dirty="0">
                <a:latin typeface="Arial" panose="020B0604020202020204" pitchFamily="34" charset="0"/>
                <a:cs typeface="Arial" panose="020B0604020202020204" pitchFamily="34" charset="0"/>
              </a:rPr>
              <a:t>mg/</a:t>
            </a:r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回 、</a:t>
            </a:r>
            <a:r>
              <a:rPr lang="en-US" altLang="ja-JP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μg</a:t>
            </a:r>
            <a:r>
              <a:rPr lang="en-US" altLang="ja-JP" sz="9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回　）　   （　　　　　    　　　  時間あけて服用可 ）　</a:t>
            </a:r>
            <a:endParaRPr lang="ja-JP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B4DEF11-33B1-EFBE-D418-FFE942142531}"/>
              </a:ext>
            </a:extLst>
          </p:cNvPr>
          <p:cNvSpPr/>
          <p:nvPr/>
        </p:nvSpPr>
        <p:spPr>
          <a:xfrm>
            <a:off x="36573" y="2184881"/>
            <a:ext cx="6782740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b="1" u="sng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【</a:t>
            </a:r>
            <a:r>
              <a:rPr lang="ja-JP" altLang="en-US" sz="900" b="1" u="sng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頓用薬</a:t>
            </a:r>
            <a:r>
              <a:rPr kumimoji="1" lang="ja-JP" altLang="en-US" sz="9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の使用状況</a:t>
            </a:r>
            <a:r>
              <a:rPr kumimoji="1" lang="en-US" altLang="ja-JP" sz="9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】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r>
              <a:rPr lang="ja-JP" altLang="en-US" sz="9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 </a:t>
            </a:r>
            <a:r>
              <a:rPr lang="en-US" altLang="ja-JP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日平均使用回数（</a:t>
            </a:r>
            <a:r>
              <a:rPr lang="en-US" altLang="ja-JP" sz="900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Total</a:t>
            </a:r>
            <a:r>
              <a:rPr lang="ja-JP" altLang="en-US" sz="900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　　　回</a:t>
            </a:r>
            <a:r>
              <a:rPr lang="en-US" altLang="ja-JP" sz="900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/</a:t>
            </a:r>
            <a:r>
              <a:rPr lang="ja-JP" altLang="en-US" sz="900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日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）、予防的投与（ </a:t>
            </a:r>
            <a:r>
              <a:rPr kumimoji="1" lang="ja-JP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□ なし　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□ あり：</a:t>
            </a:r>
            <a:r>
              <a:rPr kumimoji="1" lang="ja-JP" altLang="en-US" sz="90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　　　</a:t>
            </a:r>
            <a:r>
              <a:rPr lang="ja-JP" altLang="en-US" sz="900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回</a:t>
            </a:r>
            <a:r>
              <a:rPr lang="en-US" altLang="ja-JP" sz="900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/</a:t>
            </a:r>
            <a:r>
              <a:rPr lang="ja-JP" altLang="en-US" sz="900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日（　　　　　　　　　　　　　　　　　　　　　　　　　　　　　　 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</a:t>
            </a:r>
            <a:endParaRPr lang="en-US" altLang="ja-JP" sz="900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2780481F-5C7D-A767-3D93-0C1435445E66}"/>
              </a:ext>
            </a:extLst>
          </p:cNvPr>
          <p:cNvSpPr/>
          <p:nvPr/>
        </p:nvSpPr>
        <p:spPr>
          <a:xfrm>
            <a:off x="41370" y="2581369"/>
            <a:ext cx="6782740" cy="31700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【</a:t>
            </a:r>
            <a:r>
              <a:rPr lang="ja-JP" altLang="en-US" sz="9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痛みの評価</a:t>
            </a:r>
            <a:r>
              <a:rPr lang="en-US" altLang="ja-JP" sz="9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】</a:t>
            </a:r>
            <a:r>
              <a:rPr lang="ja-JP" altLang="en-US" sz="9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聴取可能な範囲で記載お願いいたします。</a:t>
            </a:r>
            <a:endParaRPr lang="en-US" altLang="ja-JP" sz="9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altLang="ja-JP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400D804A-2273-A158-8280-3172990909A9}"/>
              </a:ext>
            </a:extLst>
          </p:cNvPr>
          <p:cNvSpPr/>
          <p:nvPr/>
        </p:nvSpPr>
        <p:spPr>
          <a:xfrm>
            <a:off x="191385" y="2798261"/>
            <a:ext cx="6494727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＜痛みの部位＞</a:t>
            </a:r>
            <a:r>
              <a:rPr kumimoji="1" lang="ja-JP" altLang="en-US" sz="900" b="1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</a:t>
            </a:r>
            <a:r>
              <a:rPr kumimoji="1" lang="ja-JP" altLang="ja-JP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頭部・顔面</a:t>
            </a:r>
            <a:r>
              <a:rPr kumimoji="1" lang="ja-JP" altLang="en-US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、</a:t>
            </a:r>
            <a:r>
              <a:rPr lang="ja-JP" altLang="en-US" sz="900" kern="100" dirty="0">
                <a:solidFill>
                  <a:srgbClr val="000000"/>
                </a:solidFill>
                <a:latin typeface="Calibri" panose="020F0502020204030204" pitchFamily="34" charset="0"/>
              </a:rPr>
              <a:t>　</a:t>
            </a:r>
            <a:r>
              <a:rPr kumimoji="1" lang="ja-JP" altLang="ja-JP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頚部</a:t>
            </a:r>
            <a:r>
              <a:rPr kumimoji="1" lang="ja-JP" altLang="en-US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、</a:t>
            </a:r>
            <a:r>
              <a:rPr lang="ja-JP" altLang="en-US" sz="900" kern="100" dirty="0">
                <a:solidFill>
                  <a:srgbClr val="000000"/>
                </a:solidFill>
                <a:latin typeface="Calibri" panose="020F0502020204030204" pitchFamily="34" charset="0"/>
              </a:rPr>
              <a:t>　</a:t>
            </a:r>
            <a:r>
              <a:rPr kumimoji="1" lang="ja-JP" altLang="ja-JP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肩</a:t>
            </a:r>
            <a:r>
              <a:rPr kumimoji="1" lang="ja-JP" altLang="en-US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、</a:t>
            </a:r>
            <a:r>
              <a:rPr lang="ja-JP" altLang="en-US" sz="900" kern="100" dirty="0">
                <a:solidFill>
                  <a:srgbClr val="000000"/>
                </a:solidFill>
                <a:latin typeface="Calibri" panose="020F0502020204030204" pitchFamily="34" charset="0"/>
              </a:rPr>
              <a:t>　</a:t>
            </a:r>
            <a:r>
              <a:rPr kumimoji="1" lang="ja-JP" altLang="ja-JP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腕・手</a:t>
            </a:r>
            <a:r>
              <a:rPr kumimoji="1" lang="ja-JP" altLang="en-US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、　</a:t>
            </a:r>
            <a:r>
              <a:rPr kumimoji="1" lang="ja-JP" altLang="ja-JP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胸部</a:t>
            </a:r>
            <a:r>
              <a:rPr kumimoji="1" lang="ja-JP" altLang="en-US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、　</a:t>
            </a:r>
            <a:r>
              <a:rPr kumimoji="1" lang="ja-JP" altLang="ja-JP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上背中</a:t>
            </a:r>
            <a:r>
              <a:rPr kumimoji="1" lang="ja-JP" altLang="en-US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、　</a:t>
            </a:r>
            <a:r>
              <a:rPr kumimoji="1" lang="ja-JP" altLang="ja-JP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腰部</a:t>
            </a:r>
            <a:r>
              <a:rPr kumimoji="1" lang="ja-JP" altLang="en-US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、　</a:t>
            </a:r>
            <a:r>
              <a:rPr lang="ja-JP" altLang="en-US" sz="900" kern="100" dirty="0">
                <a:solidFill>
                  <a:srgbClr val="000000"/>
                </a:solidFill>
                <a:latin typeface="Calibri" panose="020F0502020204030204" pitchFamily="34" charset="0"/>
              </a:rPr>
              <a:t>臀部、　</a:t>
            </a:r>
            <a:r>
              <a:rPr kumimoji="1" lang="ja-JP" altLang="ja-JP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下肢</a:t>
            </a:r>
            <a:r>
              <a:rPr kumimoji="1" lang="ja-JP" altLang="en-US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、　</a:t>
            </a:r>
            <a:r>
              <a:rPr kumimoji="1" lang="ja-JP" altLang="ja-JP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その他（　　　　</a:t>
            </a:r>
            <a:r>
              <a:rPr kumimoji="1" lang="ja-JP" altLang="en-US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　　　　　　　　　　　</a:t>
            </a:r>
            <a:r>
              <a:rPr kumimoji="1" lang="ja-JP" altLang="ja-JP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　）</a:t>
            </a:r>
            <a:endParaRPr lang="ja-JP" altLang="ja-JP" sz="9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BA9BD9ED-14BD-260F-8A31-D4182DE7512A}"/>
              </a:ext>
            </a:extLst>
          </p:cNvPr>
          <p:cNvSpPr/>
          <p:nvPr/>
        </p:nvSpPr>
        <p:spPr>
          <a:xfrm>
            <a:off x="191385" y="3056217"/>
            <a:ext cx="6494727" cy="6463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＜痛みの性状（表現例があれば、</a:t>
            </a:r>
            <a:r>
              <a:rPr lang="ja-JP" altLang="en-US" sz="9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☑のうえ、</a:t>
            </a:r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○で囲む）＞</a:t>
            </a:r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 </a:t>
            </a:r>
            <a:r>
              <a:rPr lang="ja-JP" altLang="en-US" sz="900" kern="1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鈍い、</a:t>
            </a:r>
            <a:r>
              <a:rPr kumimoji="1" lang="ja-JP" altLang="en-US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重い、ズーン、圧迫されたような　　</a:t>
            </a:r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 </a:t>
            </a:r>
            <a:r>
              <a:rPr lang="ja-JP" altLang="en-US" sz="900" kern="1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鋭い、</a:t>
            </a:r>
            <a:r>
              <a:rPr kumimoji="1" lang="ja-JP" altLang="en-US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ズキズキ、ヒリヒリ、しみるような　　</a:t>
            </a:r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□こるような（筋肉が痙攣するような）</a:t>
            </a:r>
            <a:r>
              <a:rPr kumimoji="1" lang="ja-JP" altLang="en-US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                                        </a:t>
            </a:r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　 □ </a:t>
            </a:r>
            <a:r>
              <a:rPr kumimoji="1" lang="ja-JP" altLang="en-US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電気が走るような（ビリビリ）　　□ 針で刺すような　　□ </a:t>
            </a:r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焼けるような　　□ 締めつけ</a:t>
            </a:r>
            <a:r>
              <a:rPr kumimoji="1" lang="ja-JP" altLang="en-US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られるような　　</a:t>
            </a:r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 しびれるような　</a:t>
            </a:r>
            <a:endParaRPr kumimoji="1" lang="en-US" altLang="ja-JP" sz="900" i="0" u="none" strike="noStrike" kern="1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 </a:t>
            </a:r>
            <a:r>
              <a:rPr lang="ja-JP" altLang="en-US" sz="900" kern="1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その他</a:t>
            </a:r>
            <a:r>
              <a:rPr kumimoji="1" lang="ja-JP" altLang="en-US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の痛み（　　　　　　　　　　　　　　　         　　　　　　　　　　　　　　　　　　　　　　　　　　　　　　　　　　　　　　　　　　　　　　　　　　　　）</a:t>
            </a: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274A9577-1573-7AD8-AB91-6C049F1DDEA4}"/>
              </a:ext>
            </a:extLst>
          </p:cNvPr>
          <p:cNvSpPr/>
          <p:nvPr/>
        </p:nvSpPr>
        <p:spPr>
          <a:xfrm>
            <a:off x="191385" y="5234124"/>
            <a:ext cx="6494727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＜痛みの</a:t>
            </a:r>
            <a:r>
              <a:rPr kumimoji="1" lang="ja-JP" altLang="en-US" sz="900" b="1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増悪因子</a:t>
            </a:r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＞　</a:t>
            </a:r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定期内服前、　夜間、　体動時、　食前、　</a:t>
            </a:r>
            <a:r>
              <a:rPr lang="ja-JP" altLang="en-US" sz="900" kern="1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食後、　</a:t>
            </a:r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排尿、　排便、　</a:t>
            </a:r>
            <a:r>
              <a:rPr kumimoji="1" lang="ja-JP" altLang="ja-JP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その他（　　</a:t>
            </a:r>
            <a:r>
              <a:rPr kumimoji="1" lang="ja-JP" altLang="en-US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　　　      　　　　　　　　　　　　</a:t>
            </a:r>
            <a:r>
              <a:rPr kumimoji="1" lang="ja-JP" altLang="ja-JP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　</a:t>
            </a:r>
            <a:r>
              <a:rPr kumimoji="1" lang="en-US" altLang="ja-JP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</a:t>
            </a:r>
            <a:r>
              <a:rPr kumimoji="1" lang="ja-JP" altLang="ja-JP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）</a:t>
            </a:r>
            <a:endParaRPr lang="ja-JP" altLang="ja-JP" sz="9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EF164600-E56F-0C84-3DA4-1AA146D90941}"/>
              </a:ext>
            </a:extLst>
          </p:cNvPr>
          <p:cNvSpPr/>
          <p:nvPr/>
        </p:nvSpPr>
        <p:spPr>
          <a:xfrm>
            <a:off x="191385" y="5492081"/>
            <a:ext cx="6494727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＜痛みの</a:t>
            </a:r>
            <a:r>
              <a:rPr lang="ja-JP" altLang="en-US" sz="900" b="1" kern="1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軽快</a:t>
            </a:r>
            <a:r>
              <a:rPr kumimoji="1" lang="ja-JP" altLang="en-US" sz="900" b="1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因子</a:t>
            </a:r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＞   </a:t>
            </a:r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安静、　保温、　冷却、　マッサージ、　</a:t>
            </a:r>
            <a:r>
              <a:rPr kumimoji="1" lang="ja-JP" altLang="ja-JP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その他（　　　　　</a:t>
            </a:r>
            <a:r>
              <a:rPr kumimoji="1" lang="ja-JP" altLang="en-US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　　　　　   　　　　　　　　　　 　　　　　　　　　　　　　　　</a:t>
            </a:r>
            <a:r>
              <a:rPr kumimoji="1" lang="ja-JP" altLang="ja-JP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　</a:t>
            </a:r>
            <a:r>
              <a:rPr kumimoji="1" lang="en-US" altLang="ja-JP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</a:t>
            </a:r>
            <a:r>
              <a:rPr kumimoji="1" lang="ja-JP" altLang="ja-JP" sz="900" i="0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）</a:t>
            </a:r>
            <a:endParaRPr lang="ja-JP" altLang="ja-JP" sz="90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78D790EA-78AB-6F7A-CD9C-DC07D43047F1}"/>
              </a:ext>
            </a:extLst>
          </p:cNvPr>
          <p:cNvSpPr/>
          <p:nvPr/>
        </p:nvSpPr>
        <p:spPr>
          <a:xfrm>
            <a:off x="172113" y="5981225"/>
            <a:ext cx="6494727" cy="64633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109728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9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＜悪心・嘔吐　（ ☑のうえ、○で囲む）＞</a:t>
            </a:r>
            <a:endParaRPr lang="en-US" altLang="ja-JP" sz="900" b="1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0" marR="109728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・悪心 　</a:t>
            </a:r>
            <a:r>
              <a:rPr kumimoji="1" lang="ja-JP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□ なし （ 感じない、　殆ど感じない ） 　 　□ あり （時々感じる、　いつも感じる）  ⇒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支持療法で対応（ 可　、 不可 ）</a:t>
            </a:r>
            <a:endParaRPr lang="en-US" altLang="ja-JP" sz="900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・嘔吐   </a:t>
            </a:r>
            <a:r>
              <a:rPr kumimoji="1" lang="ja-JP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□ なし 　　　　　　　　　　　　　　　　　　 　    □ あり 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 １</a:t>
            </a:r>
            <a:r>
              <a:rPr kumimoji="1" lang="ja-JP" altLang="en-US" sz="9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日</a:t>
            </a:r>
            <a:r>
              <a:rPr kumimoji="1" lang="ja-JP" altLang="en-US" sz="90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　回</a:t>
            </a:r>
            <a:r>
              <a:rPr kumimoji="1" lang="ja-JP" altLang="en-US" sz="9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</a:t>
            </a:r>
            <a:endParaRPr lang="en-US" altLang="ja-JP" sz="900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R="109728" fontAlgn="t"/>
            <a:r>
              <a:rPr lang="ja-JP" altLang="en-US" sz="9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・使用している制吐剤 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 </a:t>
            </a:r>
            <a:r>
              <a:rPr kumimoji="1" lang="ja-JP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□ なし　　　　□ あり⇒薬剤名：　　　　　　　　　　　　　　　　　　　　　　　　　　　　　　　　　　　　　　　　　　　　 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  </a:t>
            </a:r>
            <a:r>
              <a:rPr kumimoji="1" lang="ja-JP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</a:t>
            </a:r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9645C300-7031-8B00-5636-E2A4FE9AFE86}"/>
              </a:ext>
            </a:extLst>
          </p:cNvPr>
          <p:cNvSpPr/>
          <p:nvPr/>
        </p:nvSpPr>
        <p:spPr>
          <a:xfrm>
            <a:off x="172113" y="6663697"/>
            <a:ext cx="6503193" cy="10618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＜便秘　</a:t>
            </a:r>
            <a:r>
              <a:rPr lang="ja-JP" altLang="en-US" sz="9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 ☑のうえ、 ○で囲む） </a:t>
            </a:r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＞　</a:t>
            </a:r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109728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・便秘</a:t>
            </a:r>
            <a:r>
              <a:rPr lang="en-US" altLang="ja-JP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ja-JP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□ なし （ 感じない、　殆ど感じない ） 　 </a:t>
            </a:r>
            <a:endParaRPr kumimoji="1" lang="en-US" altLang="ja-JP" sz="9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0" marR="109728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          </a:t>
            </a:r>
            <a:r>
              <a:rPr kumimoji="1" lang="ja-JP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□ あり （ 時々感じる、　いつも感じる） </a:t>
            </a:r>
            <a:r>
              <a:rPr lang="en-US" altLang="ja-JP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kumimoji="1" lang="ja-JP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⇒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支持療法（ □　頓用で対応可、 □　定期使用で対応可、 □ 対応不可  ）</a:t>
            </a:r>
            <a:endParaRPr lang="en-US" altLang="ja-JP" sz="900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R="109728" fontAlgn="t"/>
            <a:r>
              <a:rPr lang="ja-JP" altLang="en-US" sz="9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・使用している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緩下剤</a:t>
            </a:r>
            <a:r>
              <a:rPr kumimoji="1" lang="ja-JP" altLang="en-US" sz="9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 </a:t>
            </a:r>
            <a:r>
              <a:rPr kumimoji="1" lang="ja-JP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□ なし 　　　　□ あり ⇒薬剤名： 　　　　　　　　　　　　　　　　　　　　　　　　　　　　　　　　　　　　　　　　　　　　 ）</a:t>
            </a:r>
            <a:endParaRPr kumimoji="1" lang="en-US" altLang="ja-JP" sz="9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endParaRPr lang="en-US" altLang="ja-JP" sz="900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r>
              <a:rPr lang="ja-JP" altLang="en-US" sz="9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・排便状況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 </a:t>
            </a:r>
            <a:r>
              <a:rPr lang="en-US" altLang="ja-JP" sz="900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</a:t>
            </a:r>
            <a:r>
              <a:rPr lang="ja-JP" altLang="en-US" sz="900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日に　　　回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、</a:t>
            </a:r>
            <a:r>
              <a:rPr lang="ja-JP" altLang="en-US" sz="900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　日に</a:t>
            </a:r>
            <a:r>
              <a:rPr lang="en-US" altLang="ja-JP" sz="900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</a:t>
            </a:r>
            <a:r>
              <a:rPr lang="ja-JP" altLang="en-US" sz="900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回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、　　おおよそ</a:t>
            </a:r>
            <a:r>
              <a:rPr lang="ja-JP" altLang="en-US" sz="900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　回</a:t>
            </a:r>
            <a:r>
              <a:rPr lang="en-US" altLang="ja-JP" sz="900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/</a:t>
            </a:r>
            <a:r>
              <a:rPr lang="ja-JP" altLang="en-US" sz="900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週 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</a:t>
            </a:r>
            <a:endParaRPr lang="en-US" altLang="ja-JP" sz="900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　　　　　 （ ブリストル便スケール ：</a:t>
            </a:r>
            <a:r>
              <a:rPr lang="ja-JP" altLang="en-US" sz="900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　　</a:t>
            </a:r>
            <a:r>
              <a:rPr lang="en-US" altLang="ja-JP" sz="900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/</a:t>
            </a:r>
            <a:r>
              <a:rPr lang="ja-JP" altLang="en-US" sz="900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900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7 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</a:t>
            </a:r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E9349073-7EEC-D288-742B-505892D1802B}"/>
              </a:ext>
            </a:extLst>
          </p:cNvPr>
          <p:cNvSpPr/>
          <p:nvPr/>
        </p:nvSpPr>
        <p:spPr>
          <a:xfrm>
            <a:off x="172113" y="7761667"/>
            <a:ext cx="6494727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＜眠気 （ </a:t>
            </a:r>
            <a:r>
              <a:rPr lang="ja-JP" altLang="en-US" sz="9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☑のうえ、 ○で囲む） </a:t>
            </a:r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＞</a:t>
            </a:r>
            <a:endParaRPr lang="ja-JP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09728" fontAlgn="t"/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　     傾眠</a:t>
            </a:r>
            <a:r>
              <a:rPr lang="ja-JP" altLang="en-US" sz="9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kumimoji="1" lang="ja-JP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 □ なし　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□ あり 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 時々、　いつも眠たい </a:t>
            </a:r>
            <a:r>
              <a:rPr kumimoji="1" lang="ja-JP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　　　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呼吸数低下 </a:t>
            </a:r>
            <a:r>
              <a:rPr kumimoji="1" lang="ja-JP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 □ なし　　□ あり 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：</a:t>
            </a:r>
            <a:r>
              <a:rPr lang="ja-JP" altLang="en-US" sz="900" u="sng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        回／分</a:t>
            </a:r>
            <a:r>
              <a:rPr kumimoji="1" lang="ja-JP" altLang="en-US" sz="90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kumimoji="1" lang="ja-JP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　　　</a:t>
            </a: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SPO2 </a:t>
            </a:r>
            <a:r>
              <a:rPr kumimoji="1" lang="ja-JP" altLang="en-US" sz="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</a:t>
            </a:r>
            <a:r>
              <a:rPr kumimoji="1" lang="ja-JP" altLang="en-US" sz="90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      </a:t>
            </a:r>
            <a:r>
              <a:rPr kumimoji="1" lang="en-US" altLang="ja-JP" sz="90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%</a:t>
            </a:r>
            <a:r>
              <a:rPr lang="ja-JP" altLang="en-US" sz="9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 　 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9FC13AB2-51FB-7F24-F385-B1A0E3C5C40A}"/>
              </a:ext>
            </a:extLst>
          </p:cNvPr>
          <p:cNvSpPr/>
          <p:nvPr/>
        </p:nvSpPr>
        <p:spPr>
          <a:xfrm>
            <a:off x="172113" y="8167140"/>
            <a:ext cx="6494727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＜その他＞</a:t>
            </a:r>
            <a:endParaRPr lang="ja-JP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109728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ja-JP" altLang="ja-JP" sz="900" b="1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A8A8763-E818-A096-2899-EBC8B46E398D}"/>
              </a:ext>
            </a:extLst>
          </p:cNvPr>
          <p:cNvSpPr/>
          <p:nvPr/>
        </p:nvSpPr>
        <p:spPr>
          <a:xfrm>
            <a:off x="191385" y="3729672"/>
            <a:ext cx="6494727" cy="14773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＜日常生活への影響＞　</a:t>
            </a:r>
            <a:r>
              <a:rPr lang="en-US" altLang="ja-JP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900" b="1" u="sng" dirty="0">
                <a:latin typeface="Arial" panose="020B0604020202020204" pitchFamily="34" charset="0"/>
                <a:cs typeface="Arial" panose="020B0604020202020204" pitchFamily="34" charset="0"/>
              </a:rPr>
              <a:t>安静時</a:t>
            </a:r>
            <a:r>
              <a:rPr lang="en-US" altLang="ja-JP" sz="900" b="1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ja-JP" altLang="en-US" sz="900" b="1" u="sng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900" b="1" u="sng">
                <a:latin typeface="Arial" panose="020B0604020202020204" pitchFamily="34" charset="0"/>
                <a:cs typeface="Arial" panose="020B0604020202020204" pitchFamily="34" charset="0"/>
              </a:rPr>
              <a:t>（　　　　）</a:t>
            </a:r>
            <a:r>
              <a:rPr lang="ja-JP" altLang="en-US" sz="900" b="1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、</a:t>
            </a:r>
            <a:r>
              <a:rPr lang="ja-JP" altLang="en-US" sz="900" b="1" u="sng" dirty="0">
                <a:latin typeface="Arial" panose="020B0604020202020204" pitchFamily="34" charset="0"/>
                <a:cs typeface="Arial" panose="020B0604020202020204" pitchFamily="34" charset="0"/>
              </a:rPr>
              <a:t>体動時：　</a:t>
            </a:r>
            <a:r>
              <a:rPr lang="ja-JP" altLang="en-US" sz="900" b="1" u="sng">
                <a:latin typeface="Arial" panose="020B0604020202020204" pitchFamily="34" charset="0"/>
                <a:cs typeface="Arial" panose="020B0604020202020204" pitchFamily="34" charset="0"/>
              </a:rPr>
              <a:t>（　　　　）　　　　　　</a:t>
            </a:r>
            <a:endParaRPr lang="en-US" altLang="ja-JP" sz="9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痛まない（症状無し）</a:t>
            </a:r>
            <a:r>
              <a:rPr kumimoji="1" lang="ja-JP" altLang="en-US" sz="900" i="0" u="none" strike="noStrike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ja-JP" sz="900" kern="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少し痛むが、気にならない（現在の治療に満足している）    </a:t>
            </a: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 時に悪い日もあり、日常性生活に支障を来す　</a:t>
            </a: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しばしば酷い痛みがあり、日常生活に著しい支障を来す　</a:t>
            </a: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痛くて耐えられない（ひどい痛みが常にある）</a:t>
            </a:r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＜痛みの強さ（ </a:t>
            </a:r>
            <a:r>
              <a:rPr lang="en-US" altLang="ja-JP" sz="9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NRS</a:t>
            </a:r>
            <a:r>
              <a:rPr lang="ja-JP" altLang="en-US" sz="9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：</a:t>
            </a:r>
            <a:r>
              <a:rPr lang="en-US" altLang="ja-JP" sz="9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Numeric Rating Scale </a:t>
            </a:r>
            <a:r>
              <a:rPr lang="ja-JP" alt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＞</a:t>
            </a:r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 通常 （</a:t>
            </a: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日の平均 ） 　：</a:t>
            </a: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ja-JP" sz="900" u="sng" dirty="0">
                <a:latin typeface="Arial" panose="020B0604020202020204" pitchFamily="34" charset="0"/>
                <a:cs typeface="Arial" panose="020B0604020202020204" pitchFamily="34" charset="0"/>
              </a:rPr>
              <a:t>       / 10 </a:t>
            </a: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　    　　　　　　　　　　　　　</a:t>
            </a:r>
            <a:endParaRPr lang="ja-JP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 一番強いとき　   　　　：レスキュー薬使用前　</a:t>
            </a: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: (</a:t>
            </a:r>
            <a:r>
              <a:rPr lang="en-US" altLang="ja-JP" sz="900" u="sng" dirty="0">
                <a:latin typeface="Arial" panose="020B0604020202020204" pitchFamily="34" charset="0"/>
                <a:cs typeface="Arial" panose="020B0604020202020204" pitchFamily="34" charset="0"/>
              </a:rPr>
              <a:t>       / 10 </a:t>
            </a: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　→　レスキュー薬使用後　</a:t>
            </a: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: (</a:t>
            </a:r>
            <a:r>
              <a:rPr lang="en-US" altLang="ja-JP" sz="900" u="sng" dirty="0">
                <a:latin typeface="Arial" panose="020B0604020202020204" pitchFamily="34" charset="0"/>
                <a:cs typeface="Arial" panose="020B0604020202020204" pitchFamily="34" charset="0"/>
              </a:rPr>
              <a:t>       / 10 </a:t>
            </a: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 一番弱いとき 　　　　  ：</a:t>
            </a: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ja-JP" sz="900" u="sng" dirty="0">
                <a:latin typeface="Arial" panose="020B0604020202020204" pitchFamily="34" charset="0"/>
                <a:cs typeface="Arial" panose="020B0604020202020204" pitchFamily="34" charset="0"/>
              </a:rPr>
              <a:t>       / 10 </a:t>
            </a:r>
            <a:r>
              <a:rPr lang="en-US" altLang="ja-JP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　　　　　</a:t>
            </a:r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＜夜間の睡眠＞ </a:t>
            </a:r>
            <a:endParaRPr lang="en-US" altLang="ja-JP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 普通に眠れる　　□ たまに眠れない　　　　 □眠れないことが多いが、眠剤を飲めば眠れる </a:t>
            </a:r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□ 眠剤を飲んでも、しばしば眠れない            □眠剤を飲んでも、全く眠れない</a:t>
            </a:r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25E3F34F-94C9-606D-E3D9-15526DA9E5F2}"/>
              </a:ext>
            </a:extLst>
          </p:cNvPr>
          <p:cNvGrpSpPr/>
          <p:nvPr/>
        </p:nvGrpSpPr>
        <p:grpSpPr>
          <a:xfrm>
            <a:off x="3802380" y="7239637"/>
            <a:ext cx="2836459" cy="461665"/>
            <a:chOff x="3733800" y="7262497"/>
            <a:chExt cx="2836459" cy="461665"/>
          </a:xfrm>
        </p:grpSpPr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D30B18C9-384C-DAAE-882A-52098C19CC73}"/>
                </a:ext>
              </a:extLst>
            </p:cNvPr>
            <p:cNvSpPr txBox="1"/>
            <p:nvPr/>
          </p:nvSpPr>
          <p:spPr>
            <a:xfrm>
              <a:off x="3733800" y="7262497"/>
              <a:ext cx="2836459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ja-JP" altLang="en-US" sz="800" b="1" u="sng" dirty="0">
                  <a:solidFill>
                    <a:prstClr val="black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ブリストル便スケール</a:t>
              </a:r>
              <a:endParaRPr lang="en-US" altLang="ja-JP" sz="800" b="1" u="sng" kern="0" spc="565" dirty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ja-JP" altLang="en-US" sz="800" b="1" kern="0" spc="565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ja-JP" altLang="ja-JP" sz="800" b="1" kern="0" spc="565" dirty="0">
                  <a:effectLst/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　</a:t>
              </a:r>
              <a:r>
                <a:rPr lang="en-US" altLang="ja-JP" sz="800" b="1" kern="0" spc="565" dirty="0">
                  <a:effectLst/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1</a:t>
              </a:r>
              <a:r>
                <a:rPr lang="ja-JP" altLang="ja-JP" sz="800" b="1" kern="0" spc="565" dirty="0">
                  <a:effectLst/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　</a:t>
              </a:r>
              <a:r>
                <a:rPr lang="en-US" altLang="ja-JP" sz="800" b="1" kern="0" spc="565" dirty="0">
                  <a:effectLst/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2</a:t>
              </a:r>
              <a:r>
                <a:rPr lang="ja-JP" altLang="ja-JP" sz="800" b="1" kern="0" spc="565" dirty="0">
                  <a:effectLst/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　</a:t>
              </a:r>
              <a:r>
                <a:rPr lang="en-US" altLang="ja-JP" sz="800" b="1" kern="0" spc="565" dirty="0">
                  <a:effectLst/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3</a:t>
              </a:r>
              <a:r>
                <a:rPr lang="ja-JP" altLang="ja-JP" sz="800" b="1" kern="0" spc="565" dirty="0">
                  <a:effectLst/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　</a:t>
              </a:r>
              <a:r>
                <a:rPr lang="en-US" altLang="ja-JP" sz="800" b="1" kern="0" spc="565" dirty="0">
                  <a:effectLst/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4</a:t>
              </a:r>
              <a:r>
                <a:rPr lang="ja-JP" altLang="ja-JP" sz="800" b="1" kern="0" spc="565" dirty="0">
                  <a:effectLst/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　</a:t>
              </a:r>
              <a:r>
                <a:rPr lang="en-US" altLang="ja-JP" sz="800" b="1" kern="0" spc="565" dirty="0">
                  <a:effectLst/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5</a:t>
              </a:r>
              <a:r>
                <a:rPr lang="ja-JP" altLang="ja-JP" sz="800" b="1" kern="0" spc="565" dirty="0">
                  <a:effectLst/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　</a:t>
              </a:r>
              <a:r>
                <a:rPr lang="en-US" altLang="ja-JP" sz="800" b="1" kern="0" spc="565" dirty="0">
                  <a:effectLst/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6</a:t>
              </a:r>
              <a:r>
                <a:rPr lang="ja-JP" altLang="ja-JP" sz="800" b="1" kern="0" spc="565" dirty="0">
                  <a:effectLst/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　</a:t>
              </a:r>
              <a:r>
                <a:rPr lang="en-US" altLang="ja-JP" sz="800" b="1" kern="0" spc="565" dirty="0">
                  <a:effectLst/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7</a:t>
              </a:r>
              <a:r>
                <a:rPr lang="ja-JP" altLang="ja-JP" sz="800" b="1" kern="0" spc="565" dirty="0">
                  <a:effectLst/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　</a:t>
              </a:r>
              <a:endParaRPr lang="en-US" altLang="ja-JP" sz="800" b="1" kern="0" spc="565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endParaRPr>
            </a:p>
            <a:p>
              <a:r>
                <a:rPr lang="ja-JP" altLang="en-US" sz="800" b="1" kern="0" dirty="0">
                  <a:latin typeface="Arial" panose="020B0604020202020204" pitchFamily="34" charset="0"/>
                  <a:cs typeface="Arial" panose="020B0604020202020204" pitchFamily="34" charset="0"/>
                </a:rPr>
                <a:t>  コロコロ便　</a:t>
              </a:r>
              <a:r>
                <a:rPr lang="ja-JP" altLang="en-US" sz="800" b="1" kern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　　　　　</a:t>
              </a:r>
              <a:r>
                <a:rPr lang="ja-JP" altLang="en-US" sz="800" b="1" kern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ja-JP" altLang="en-US" sz="800" b="1" kern="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普通便　　　　　　　　　水様便</a:t>
              </a:r>
              <a:endParaRPr lang="en-US" altLang="ja-JP" sz="800" b="1" kern="0" dirty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2" name="直線矢印コネクタ 101">
              <a:extLst>
                <a:ext uri="{FF2B5EF4-FFF2-40B4-BE49-F238E27FC236}">
                  <a16:creationId xmlns:a16="http://schemas.microsoft.com/office/drawing/2014/main" id="{5C477B28-4FB8-1CEB-008B-D4BD44EB12BA}"/>
                </a:ext>
              </a:extLst>
            </p:cNvPr>
            <p:cNvCxnSpPr>
              <a:cxnSpLocks/>
            </p:cNvCxnSpPr>
            <p:nvPr/>
          </p:nvCxnSpPr>
          <p:spPr>
            <a:xfrm>
              <a:off x="4351020" y="7609267"/>
              <a:ext cx="38862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C564B79E-1EBD-0832-7736-88234A7A9464}"/>
                </a:ext>
              </a:extLst>
            </p:cNvPr>
            <p:cNvCxnSpPr>
              <a:cxnSpLocks/>
            </p:cNvCxnSpPr>
            <p:nvPr/>
          </p:nvCxnSpPr>
          <p:spPr>
            <a:xfrm>
              <a:off x="5128260" y="7609267"/>
              <a:ext cx="4724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104E7CB-35E3-4C08-9AAC-3FF46A49C5FA}"/>
              </a:ext>
            </a:extLst>
          </p:cNvPr>
          <p:cNvSpPr/>
          <p:nvPr/>
        </p:nvSpPr>
        <p:spPr>
          <a:xfrm>
            <a:off x="9285" y="-42242"/>
            <a:ext cx="6810028" cy="311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●●病院　薬剤部　行　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FAX: XXXX-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▲▲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-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●●●● ）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01E63AA-919B-48E5-A1F1-F0754D6DA73C}"/>
              </a:ext>
            </a:extLst>
          </p:cNvPr>
          <p:cNvSpPr txBox="1"/>
          <p:nvPr/>
        </p:nvSpPr>
        <p:spPr>
          <a:xfrm>
            <a:off x="4245996" y="-30468"/>
            <a:ext cx="257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FF0000"/>
                </a:solidFill>
                <a:highlight>
                  <a:srgbClr val="FFFF00"/>
                </a:highlight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  <a:highlight>
                  <a:srgbClr val="FFFF00"/>
                </a:highlight>
              </a:rPr>
              <a:t>黄色のマーカー箇所要入力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D7A3096-C850-413B-ABED-E9AF2A70CE7E}"/>
              </a:ext>
            </a:extLst>
          </p:cNvPr>
          <p:cNvSpPr txBox="1"/>
          <p:nvPr/>
        </p:nvSpPr>
        <p:spPr>
          <a:xfrm>
            <a:off x="16252" y="8977689"/>
            <a:ext cx="6816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（参考）がん疼痛の薬物療法に関するガイドライン</a:t>
            </a:r>
            <a:r>
              <a:rPr lang="en-US" altLang="ja-JP" sz="500" b="1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ja-JP" alt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年版　、　</a:t>
            </a:r>
            <a:endParaRPr lang="en-US" altLang="ja-JP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佐賀大学医学部附属病院 施設間情報連絡書 　　</a:t>
            </a:r>
            <a:r>
              <a:rPr kumimoji="1" lang="ja-JP" altLang="en-US" sz="700" b="1" dirty="0">
                <a:latin typeface="Arial" panose="020B0604020202020204" pitchFamily="34" charset="0"/>
                <a:cs typeface="Arial" panose="020B0604020202020204" pitchFamily="34" charset="0"/>
              </a:rPr>
              <a:t>  「受診の目安や連絡先など各施設での基準に則り、適宜修正下さい。また利用に際しては、各施設の責任においてご利用ください。」</a:t>
            </a:r>
          </a:p>
        </p:txBody>
      </p:sp>
    </p:spTree>
    <p:extLst>
      <p:ext uri="{BB962C8B-B14F-4D97-AF65-F5344CB8AC3E}">
        <p14:creationId xmlns:p14="http://schemas.microsoft.com/office/powerpoint/2010/main" val="420511092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38a7cc09-afd8-42d9-b5ea-60600b579fb7" local="false">
  <p:Name>有効期限ポリシー</p:Name>
  <p:Description/>
  <p:Statement/>
  <p:PolicyItems>
    <p:PolicyItem featureId="Microsoft.Office.RecordsManagement.PolicyFeatures.Expiration" staticId="0x0101007F7EFF5F02C2BA4A84F891959DFD843F|-1366636739" UniqueId="6ed1d997-a39e-4456-93ee-a97adc314a99">
      <p:Name>保持</p:Name>
      <p:Description>処理対象コンテンツのスケジュールを自動的に設定し、期限に達したコンテンツに対して保持処理を実行します。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10</number>
                  <property>Modified</property>
                  <propertyId>28cf69c5-fa48-462a-b5cd-27b6f9d2bd5f</propertyId>
                  <period>years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ExpireDate xmlns="818587af-a97e-45f6-98dd-0bf4ab33c058">2029-04-08T02:57:40+00:00</_dlc_ExpireDat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EF6341CBA2D0D4B879367167812DD9A" ma:contentTypeVersion="22" ma:contentTypeDescription="新しいドキュメントを作成します。" ma:contentTypeScope="" ma:versionID="84ba930e835597b45953580cbfce93cd">
  <xsd:schema xmlns:xsd="http://www.w3.org/2001/XMLSchema" xmlns:xs="http://www.w3.org/2001/XMLSchema" xmlns:p="http://schemas.microsoft.com/office/2006/metadata/properties" xmlns:ns2="818587af-a97e-45f6-98dd-0bf4ab33c058" targetNamespace="http://schemas.microsoft.com/office/2006/metadata/properties" ma:root="true" ma:fieldsID="c841dbda69ec3c6a3f1b095bbc1b63a0" ns2:_="">
    <xsd:import namespace="818587af-a97e-45f6-98dd-0bf4ab33c058"/>
    <xsd:element name="properties">
      <xsd:complexType>
        <xsd:sequence>
          <xsd:element name="documentManagement">
            <xsd:complexType>
              <xsd:all>
                <xsd:element ref="ns2:_dlc_Exempt" minOccurs="0"/>
                <xsd:element ref="ns2:_dlc_ExpireDateSaved" minOccurs="0"/>
                <xsd:element ref="ns2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8587af-a97e-45f6-98dd-0bf4ab33c058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ポリシー適用除外" ma:description="" ma:hidden="true" ma:internalName="_dlc_Exempt" ma:readOnly="true">
      <xsd:simpleType>
        <xsd:restriction base="dms:Unknown"/>
      </xsd:simpleType>
    </xsd:element>
    <xsd:element name="_dlc_ExpireDateSaved" ma:index="9" nillable="true" ma:displayName="元の有効期限" ma:description="" ma:hidden="true" ma:internalName="_dlc_ExpireDateSaved" ma:readOnly="true">
      <xsd:simpleType>
        <xsd:restriction base="dms:DateTime"/>
      </xsd:simpleType>
    </xsd:element>
    <xsd:element name="_dlc_ExpireDate" ma:index="10" nillable="true" ma:displayName="有効期限" ma:description="" ma:hidden="true" ma:indexed="true" ma:internalName="_dlc_ExpireDat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0B5E09-AE17-41CE-ACBA-A9606049AC7B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46033193-641A-4AF2-B921-47A79C0922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0A7DE3-09EE-4F9C-8D10-887F87A65C3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818587af-a97e-45f6-98dd-0bf4ab33c058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72AB1A33-4141-49CB-B1FC-1DDBF13D75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8587af-a97e-45f6-98dd-0bf4ab33c0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35665</TotalTime>
  <Words>1713</Words>
  <Application>Microsoft Office PowerPoint</Application>
  <PresentationFormat>ユーザー設定</PresentationFormat>
  <Paragraphs>104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Times New Roman</vt:lpstr>
      <vt:lpstr>ホワイト</vt:lpstr>
      <vt:lpstr>PowerPoint プレゼンテーション</vt:lpstr>
    </vt:vector>
  </TitlesOfParts>
  <Company>佐賀大学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岡田 倫明</dc:creator>
  <cp:lastModifiedBy>yakuzai-71-2022</cp:lastModifiedBy>
  <cp:revision>449</cp:revision>
  <cp:lastPrinted>2023-10-15T15:12:10Z</cp:lastPrinted>
  <dcterms:created xsi:type="dcterms:W3CDTF">2013-09-30T03:38:11Z</dcterms:created>
  <dcterms:modified xsi:type="dcterms:W3CDTF">2023-12-27T07:05:39Z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policyId">
    <vt:lpwstr>0x0101007F7EFF5F02C2BA4A84F891959DFD843F|-1366636739</vt:lpwstr>
  </property>
  <property fmtid="{D5CDD505-2E9C-101B-9397-08002B2CF9AE}" pid="3" name="ContentTypeId">
    <vt:lpwstr>0x0101001EF6341CBA2D0D4B879367167812DD9A</vt:lpwstr>
  </property>
  <property fmtid="{D5CDD505-2E9C-101B-9397-08002B2CF9AE}" pid="4" name="ItemRetentionFormula">
    <vt:lpwstr>&lt;formula id="Microsoft.Office.RecordsManagement.PolicyFeatures.Expiration.Formula.BuiltIn"&gt;&lt;number&gt;10&lt;/number&gt;&lt;property&gt;Modified&lt;/property&gt;&lt;propertyId&gt;28cf69c5-fa48-462a-b5cd-27b6f9d2bd5f&lt;/propertyId&gt;&lt;period&gt;years&lt;/period&gt;&lt;/formula&gt;</vt:lpwstr>
  </property>
</Properties>
</file>